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7"/>
  </p:notesMasterIdLst>
  <p:sldIdLst>
    <p:sldId id="256" r:id="rId2"/>
    <p:sldId id="261" r:id="rId3"/>
    <p:sldId id="347" r:id="rId4"/>
    <p:sldId id="379" r:id="rId5"/>
    <p:sldId id="403" r:id="rId6"/>
    <p:sldId id="404" r:id="rId7"/>
    <p:sldId id="406" r:id="rId8"/>
    <p:sldId id="407" r:id="rId9"/>
    <p:sldId id="408" r:id="rId10"/>
    <p:sldId id="409" r:id="rId11"/>
    <p:sldId id="377" r:id="rId12"/>
    <p:sldId id="378" r:id="rId13"/>
    <p:sldId id="303" r:id="rId14"/>
    <p:sldId id="365" r:id="rId15"/>
    <p:sldId id="364" r:id="rId16"/>
    <p:sldId id="366" r:id="rId17"/>
    <p:sldId id="363" r:id="rId18"/>
    <p:sldId id="348" r:id="rId19"/>
    <p:sldId id="386" r:id="rId20"/>
    <p:sldId id="410" r:id="rId21"/>
    <p:sldId id="389" r:id="rId22"/>
    <p:sldId id="390" r:id="rId23"/>
    <p:sldId id="412" r:id="rId24"/>
    <p:sldId id="368" r:id="rId25"/>
    <p:sldId id="414" r:id="rId26"/>
    <p:sldId id="416" r:id="rId27"/>
    <p:sldId id="415" r:id="rId28"/>
    <p:sldId id="392" r:id="rId29"/>
    <p:sldId id="417" r:id="rId30"/>
    <p:sldId id="418" r:id="rId31"/>
    <p:sldId id="413" r:id="rId32"/>
    <p:sldId id="371" r:id="rId33"/>
    <p:sldId id="399" r:id="rId34"/>
    <p:sldId id="400" r:id="rId35"/>
    <p:sldId id="394" r:id="rId36"/>
    <p:sldId id="398" r:id="rId37"/>
    <p:sldId id="397" r:id="rId38"/>
    <p:sldId id="401" r:id="rId39"/>
    <p:sldId id="402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84" r:id="rId51"/>
    <p:sldId id="388" r:id="rId52"/>
    <p:sldId id="361" r:id="rId53"/>
    <p:sldId id="362" r:id="rId54"/>
    <p:sldId id="369" r:id="rId55"/>
    <p:sldId id="346" r:id="rId56"/>
  </p:sldIdLst>
  <p:sldSz cx="12192000" cy="6858000"/>
  <p:notesSz cx="6858000" cy="9144000"/>
  <p:embeddedFontLst>
    <p:embeddedFont>
      <p:font typeface="CookieRun Black" panose="020B0600000101010101" pitchFamily="50" charset="-127"/>
      <p:bold r:id="rId58"/>
    </p:embeddedFont>
    <p:embeddedFont>
      <p:font typeface="CookieRun Bold" panose="020B0600000101010101" pitchFamily="50" charset="-127"/>
      <p:bold r:id="rId59"/>
    </p:embeddedFont>
    <p:embeddedFont>
      <p:font typeface="D2Coding" panose="020B0609020101020101" pitchFamily="49" charset="-127"/>
      <p:regular r:id="rId60"/>
      <p:bold r:id="rId61"/>
    </p:embeddedFont>
    <p:embeddedFont>
      <p:font typeface="Soul 스케치" panose="02030903000000000000" pitchFamily="18" charset="-127"/>
      <p:regular r:id="rId62"/>
    </p:embeddedFont>
    <p:embeddedFont>
      <p:font typeface="Soul 타이틀" panose="02030903000000000000" pitchFamily="18" charset="-127"/>
      <p:regular r:id="rId63"/>
    </p:embeddedFont>
    <p:embeddedFont>
      <p:font typeface="런닝맨 전소민체" panose="02000503000000020003" pitchFamily="2" charset="-127"/>
      <p:regular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206" autoAdjust="0"/>
  </p:normalViewPr>
  <p:slideViewPr>
    <p:cSldViewPr snapToGrid="0">
      <p:cViewPr varScale="1">
        <p:scale>
          <a:sx n="87" d="100"/>
          <a:sy n="87" d="100"/>
        </p:scale>
        <p:origin x="114" y="4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4788C-0352-451C-8062-E7E5988A649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219D8-4F35-4D96-8418-6598EF26EC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87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219D8-4F35-4D96-8418-6598EF26EC1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85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07FE-D1AD-4909-BD1C-6F93CD7F7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9C55A6-8910-4C5F-9C19-0A74D5FE9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B7D19-0A5A-4F83-AB7C-F00D984B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A42C3-00B7-40D2-BB9D-8CC6CEC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D82BC-A8A9-4E1B-8AF7-F80B35E8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6053F-924A-4712-BA4F-4C1B748C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F1C07-4C0F-4E7D-AE3A-477817829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4E5F7-996A-4930-84F8-924B883F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4A58-A572-42A9-8963-D65CD8B7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EB53C-7B41-4B99-9A3A-416E8977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3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316420-3C81-459C-8116-798E5055B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57F46-E488-4248-81DE-89DBC88B4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0E6E6-3F06-45A0-AA68-BAB94966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74A72-74F1-45C4-A544-0F39B4D4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C1AC2-9C6C-4B19-981C-3CEA59CF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5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CC1E2-39B2-40AB-BB20-90CA7BF1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71EA-D16C-4D77-9648-BE4EAF581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435CF-FCEE-4687-8AE3-2CA1BD1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840D0-9377-448C-8773-D08CCFFF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13B67-4350-4F9C-ABD1-842C3C98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A1723-8114-479C-8DE0-53EE29C4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63739-E2C1-46C2-909E-AF686600A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A85B5-E682-4E07-B042-A9B1E778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DD4CA-654F-460E-B5E4-27F850C2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BAC10-B3CD-4C08-ABAD-E9052734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8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1EB2-439A-47CE-B263-AB57F020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C75F2-D319-4A5C-9217-81A67186D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A17C2C-3E72-4F7B-B2E5-B100097A0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C7EF4-2362-484B-8543-9958A5BA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1010F-269E-4E38-AC07-71F2B7F96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EF2047-5FB9-484F-962F-53FE151B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0027-92D3-47C0-AC0E-FF2B19D3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A3CD78-7ED0-4099-AEC1-580C05FD2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A43A5-E0B7-40F2-9017-C122D8BA7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7AEDF4-BA4F-4552-8F62-99498BC3C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BDA2D1-4DA9-416B-8E38-F0F121719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54B76-80C5-413A-AA87-05C29697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2C729-E9A1-4B4D-87F7-A00E6151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42A908-D660-436A-B3AA-7DA49F83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3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73252-C885-49E2-8193-15E3CBA8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4B256F-A23A-496C-B9BE-C8124B28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7BFE2-B8B9-466B-AFE7-A89DA206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10D20-207B-4163-BAEA-ADE4DB55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4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62F1C3-DD6F-4DD2-B73F-CECB3133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02E3B-7DA3-422D-BD87-C94BE44A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D23745-10BC-4AF3-B63F-9A38DFE9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7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A4A2-9F26-4AC0-AF20-B9C67CE1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63780-20CC-44BD-BD1E-C470870F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26E4B2-EAF7-4676-84DC-430049E0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BDF679-EEFE-459E-AB47-67BB5554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75A3F-9230-4EAA-9476-E0C8F6EC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4F8B8D-04DC-45AE-BC7C-5913DB94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8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596CD-07EC-4F2A-A6D2-5E17265A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139B-47A9-45ED-AE15-189EE7446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37BD29-1E2D-44E5-BFA2-0074130AB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688676-0EEA-4367-A0F9-CE653D45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D43AA3-450B-4531-82C1-F286ACFA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2F7E2-8872-40A2-8D08-E108E82A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78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C9550-C294-4223-83FF-8ECCFD12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751F-59F1-407F-8B72-12284E16E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B2FDA-148F-4B05-8520-E6907F773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0F024-91A5-427F-B315-B326E270489E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FAB4E-7149-44FF-BFAD-ADF83A3D8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13DBC-0C79-4D5F-9AB7-8EEBA119C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3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ko.wikipedia.org/wiki/&#52880;&#44544;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reddit.com/r/Duklock/comments/bexm2x/if_the_titanic_sank_today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RMS_&#53440;&#51060;&#53440;&#45769;#/media/&#54028;&#51068;:Titanic_lifeboat.jpg" TargetMode="External"/><Relationship Id="rId2" Type="http://schemas.openxmlformats.org/officeDocument/2006/relationships/hyperlink" Target="https://ko.wikipedia.org/wiki/RMS_&#53440;&#51060;&#53440;&#45769;#/media/&#54028;&#51068;:Titanic-New_York_Herald_front_page.jpe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pload.wikimedia.org/wikipedia/commons/8/84/Titanic_cutaway_diagram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witter.com/weird_hist/status/912449385346281472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Rules_of_Survival#/media/File:Rules_of_Survival_Google_Play_Logo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c/titanic/data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kaggle.com/datasets?search=titanic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atwant.com/entry/Colab&#50640;&#49436;-Kaggle-&#45936;&#51060;&#53552;-&#49324;&#50857;&#54616;&#44592;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users.cs.umn.edu/~kumar001/dmbook/dmslides/chap3_data_exploration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hleecaster.com/pandas-data-cleaning-1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hatwant.com/entry/Colab&#50640;&#49436;-Kaggle-&#45936;&#51060;&#53552;-&#49324;&#50857;&#54616;&#44592;" TargetMode="Externa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Cross-industry_standard_process_for_data_mini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Data_minin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microsoft.com/ko-kr/azure/machine-learning/team-data-science-process/overview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hyperlink" Target="https://databricks.com/spark/about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&#45936;&#51060;&#53552;_&#47021;&#44544;&#47553;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cyc1am3n.github.io/2018/10/09/my-first-kaggle-competition_titanic.html" TargetMode="External"/><Relationship Id="rId3" Type="http://schemas.openxmlformats.org/officeDocument/2006/relationships/hyperlink" Target="https://leechamin.tistory.com/26?category=827902" TargetMode="External"/><Relationship Id="rId7" Type="http://schemas.openxmlformats.org/officeDocument/2006/relationships/hyperlink" Target="https://ggodong.tistory.com/2" TargetMode="External"/><Relationship Id="rId12" Type="http://schemas.openxmlformats.org/officeDocument/2006/relationships/hyperlink" Target="https://book.coalastudy.com/data-science-lv1/week1/stage3" TargetMode="External"/><Relationship Id="rId2" Type="http://schemas.openxmlformats.org/officeDocument/2006/relationships/hyperlink" Target="https://wikidocs.net/2169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aggle-kr.tistory.com/32" TargetMode="External"/><Relationship Id="rId11" Type="http://schemas.openxmlformats.org/officeDocument/2006/relationships/hyperlink" Target="https://writeren.tistory.com/68" TargetMode="External"/><Relationship Id="rId5" Type="http://schemas.openxmlformats.org/officeDocument/2006/relationships/hyperlink" Target="https://subinium.github.io/kaggle-tutorial/" TargetMode="External"/><Relationship Id="rId10" Type="http://schemas.openxmlformats.org/officeDocument/2006/relationships/hyperlink" Target="http://hero4earth.com/blog/projects/2018/01/09/Titanic_Prediction_project/" TargetMode="External"/><Relationship Id="rId4" Type="http://schemas.openxmlformats.org/officeDocument/2006/relationships/hyperlink" Target="http://solarisailab.com/deep-learning" TargetMode="External"/><Relationship Id="rId9" Type="http://schemas.openxmlformats.org/officeDocument/2006/relationships/hyperlink" Target="https://titanic-survivor.herokuapp.com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bioinfo0421.tistory.com/217" TargetMode="External"/><Relationship Id="rId3" Type="http://schemas.openxmlformats.org/officeDocument/2006/relationships/hyperlink" Target="https://dataitgirls2.github.io/tutorial/Tutorial_180705_PythonReview_Lamda.html" TargetMode="External"/><Relationship Id="rId7" Type="http://schemas.openxmlformats.org/officeDocument/2006/relationships/hyperlink" Target="https://mainia.tistory.com/5842" TargetMode="External"/><Relationship Id="rId2" Type="http://schemas.openxmlformats.org/officeDocument/2006/relationships/hyperlink" Target="https://blog.chulgil.me/how-to-make-blog-using-github-5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st.naver.com/viewer/postView.nhn?volumeNo=24627826&amp;memberNo=42458017" TargetMode="External"/><Relationship Id="rId11" Type="http://schemas.openxmlformats.org/officeDocument/2006/relationships/hyperlink" Target="https://dbr.donga.com/article/view/1303/article_no/9367" TargetMode="External"/><Relationship Id="rId5" Type="http://schemas.openxmlformats.org/officeDocument/2006/relationships/hyperlink" Target="https://gomcine.tistory.com/entry/&#47672;&#49888;&#47084;&#45789;-&#44277;&#48512;-&#49692;&#49436;-&#48143;-&#48169;&#48277;-&#44053;&#51032;-&#51221;&#47532;" TargetMode="External"/><Relationship Id="rId10" Type="http://schemas.openxmlformats.org/officeDocument/2006/relationships/hyperlink" Target="https://wikidocs.net/41841" TargetMode="External"/><Relationship Id="rId4" Type="http://schemas.openxmlformats.org/officeDocument/2006/relationships/hyperlink" Target="https://elicesupporters.gitbook.io/support/3/undefined-6/1-1" TargetMode="External"/><Relationship Id="rId9" Type="http://schemas.openxmlformats.org/officeDocument/2006/relationships/hyperlink" Target="https://github.com/modulabs/modu-awesome-lists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bioinfo0421.tistory.com/217" TargetMode="External"/><Relationship Id="rId3" Type="http://schemas.openxmlformats.org/officeDocument/2006/relationships/hyperlink" Target="https://dataitgirls2.github.io/tutorial/Tutorial_180705_PythonReview_Lamda.html" TargetMode="External"/><Relationship Id="rId7" Type="http://schemas.openxmlformats.org/officeDocument/2006/relationships/hyperlink" Target="https://mainia.tistory.com/5842" TargetMode="External"/><Relationship Id="rId2" Type="http://schemas.openxmlformats.org/officeDocument/2006/relationships/hyperlink" Target="https://www.youtube.com/watch?v=E2Y-6sQjpH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st.naver.com/viewer/postView.nhn?volumeNo=24627826&amp;memberNo=42458017" TargetMode="External"/><Relationship Id="rId11" Type="http://schemas.openxmlformats.org/officeDocument/2006/relationships/hyperlink" Target="https://dbr.donga.com/article/view/1303/article_no/9367" TargetMode="External"/><Relationship Id="rId5" Type="http://schemas.openxmlformats.org/officeDocument/2006/relationships/hyperlink" Target="https://gomcine.tistory.com/entry/&#47672;&#49888;&#47084;&#45789;-&#44277;&#48512;-&#49692;&#49436;-&#48143;-&#48169;&#48277;-&#44053;&#51032;-&#51221;&#47532;" TargetMode="External"/><Relationship Id="rId10" Type="http://schemas.openxmlformats.org/officeDocument/2006/relationships/hyperlink" Target="https://wikidocs.net/41841" TargetMode="External"/><Relationship Id="rId4" Type="http://schemas.openxmlformats.org/officeDocument/2006/relationships/hyperlink" Target="https://elicesupporters.gitbook.io/support/3/undefined-6/1-1" TargetMode="External"/><Relationship Id="rId9" Type="http://schemas.openxmlformats.org/officeDocument/2006/relationships/hyperlink" Target="https://github.com/modulabs/modu-awesome-lists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odsc.com/blog/automating-data-wrangling-the-next-machine-learning-frontier/" TargetMode="External"/><Relationship Id="rId7" Type="http://schemas.openxmlformats.org/officeDocument/2006/relationships/hyperlink" Target="https://syncedreview.com/2019/05/21/ai-designing-ai-an-automl-review/" TargetMode="External"/><Relationship Id="rId2" Type="http://schemas.openxmlformats.org/officeDocument/2006/relationships/hyperlink" Target="https://eng.uber.com/michelangelo-model-representat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the-path-to/9781492042884/ch07.html" TargetMode="External"/><Relationship Id="rId3" Type="http://schemas.openxmlformats.org/officeDocument/2006/relationships/hyperlink" Target="https://deeplearn.org/arxiv/79212/automated-machine-learning:-state-of-the-art-and-open-challenges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datatonic.com/insights/machine-learning-optimisation-gcp-inte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simplilearn.com/spark-algorithm-tutorial" TargetMode="Externa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roducthub/icpdata/docs/content/SSQNUZ_current/wsj/analyze-data/ml-overview_local.html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cloud.google.com/solutions/machine-learning/mlops-continuous-delivery-and-automation-pipelines-in-machine-learn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towardsdatascience.com/not-yet-another-article-on-machine-learning-e67f8812ba8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artbeat.fritz.ai/automl-the-next-wave-of-machine-learning-5494baac615f" TargetMode="External"/><Relationship Id="rId2" Type="http://schemas.openxmlformats.org/officeDocument/2006/relationships/hyperlink" Target="https://www.slideshare.net/zzonee/2018-pycon-kr-data-featur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lideshare.net/AxeldeRomblay/mlbox-082-178177773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C4BD5-4D5A-4BFE-9DA5-36C992413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latin typeface="CookieRun Black" panose="020B0600000101010101" pitchFamily="50" charset="-127"/>
                <a:ea typeface="CookieRun Black" panose="020B0600000101010101" pitchFamily="50" charset="-127"/>
              </a:rPr>
              <a:t>AI / ML</a:t>
            </a:r>
            <a:br>
              <a:rPr lang="en-US" altLang="ko-KR">
                <a:latin typeface="CookieRun Black" panose="020B0600000101010101" pitchFamily="50" charset="-127"/>
                <a:ea typeface="CookieRun Black" panose="020B0600000101010101" pitchFamily="50" charset="-127"/>
              </a:rPr>
            </a:br>
            <a:r>
              <a:rPr lang="en-US" altLang="ko-KR">
                <a:latin typeface="CookieRun Black" panose="020B0600000101010101" pitchFamily="50" charset="-127"/>
                <a:ea typeface="CookieRun Black" panose="020B0600000101010101" pitchFamily="50" charset="-127"/>
              </a:rPr>
              <a:t>1</a:t>
            </a:r>
            <a:r>
              <a:rPr lang="en-US" altLang="ko-KR" baseline="30000">
                <a:latin typeface="CookieRun Black" panose="020B0600000101010101" pitchFamily="50" charset="-127"/>
                <a:ea typeface="CookieRun Black" panose="020B0600000101010101" pitchFamily="50" charset="-127"/>
              </a:rPr>
              <a:t>st</a:t>
            </a:r>
            <a:r>
              <a:rPr lang="en-US" altLang="ko-KR">
                <a:latin typeface="CookieRun Black" panose="020B0600000101010101" pitchFamily="50" charset="-127"/>
                <a:ea typeface="CookieRun Black" panose="020B0600000101010101" pitchFamily="50" charset="-127"/>
              </a:rPr>
              <a:t> Step</a:t>
            </a:r>
            <a:endParaRPr lang="ko-KR" altLang="en-US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B7474E-DBDC-46C8-917E-93BB35E34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b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 Science Process</a:t>
            </a:r>
            <a:endParaRPr lang="ko-KR" altLang="en-US" sz="3600" b="1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E0EEA-704A-4237-9C33-EEE18F06FA24}"/>
              </a:ext>
            </a:extLst>
          </p:cNvPr>
          <p:cNvSpPr txBox="1"/>
          <p:nvPr/>
        </p:nvSpPr>
        <p:spPr>
          <a:xfrm flipH="1">
            <a:off x="9915860" y="5580529"/>
            <a:ext cx="184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Soul 타이틀" panose="02030903000000000000" pitchFamily="18" charset="-127"/>
                <a:ea typeface="Soul 타이틀" panose="02030903000000000000" pitchFamily="18" charset="-127"/>
              </a:rPr>
              <a:t>2020.01.18</a:t>
            </a:r>
          </a:p>
          <a:p>
            <a:pPr algn="r"/>
            <a:r>
              <a:rPr lang="en-US" altLang="ko-KR">
                <a:latin typeface="Soul 타이틀" panose="02030903000000000000" pitchFamily="18" charset="-127"/>
                <a:ea typeface="Soul 타이틀" panose="02030903000000000000" pitchFamily="18" charset="-127"/>
              </a:rPr>
              <a:t>WHATWANT</a:t>
            </a:r>
            <a:endParaRPr lang="ko-KR" altLang="en-US">
              <a:latin typeface="Soul 타이틀" panose="02030903000000000000" pitchFamily="18" charset="-127"/>
              <a:ea typeface="Soul 타이틀" panose="0203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67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09" y="355002"/>
            <a:ext cx="1069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Machine Learning Pipeline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F513E-AB72-4882-A3E9-745A0F39B71D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지속적으로 업데이트 되어야 하겠지만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나름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Pipeline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을 정의해보겠다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4F2AB6-456C-4DB8-B742-BFAC2B893F84}"/>
              </a:ext>
            </a:extLst>
          </p:cNvPr>
          <p:cNvSpPr/>
          <p:nvPr/>
        </p:nvSpPr>
        <p:spPr>
          <a:xfrm>
            <a:off x="685800" y="2133428"/>
            <a:ext cx="1820007" cy="769441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 Ingestion</a:t>
            </a:r>
            <a:endParaRPr lang="ko-KR" altLang="en-US" sz="16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24D3F3F-BD21-46A3-8E78-280DB5E0FE8F}"/>
              </a:ext>
            </a:extLst>
          </p:cNvPr>
          <p:cNvSpPr/>
          <p:nvPr/>
        </p:nvSpPr>
        <p:spPr>
          <a:xfrm>
            <a:off x="2953813" y="2133428"/>
            <a:ext cx="1820007" cy="769441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 Preprocessing</a:t>
            </a:r>
            <a:endParaRPr lang="ko-KR" altLang="en-US" sz="16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7793E6-CBE3-4BF7-9C28-5DDCBAFFAC4D}"/>
              </a:ext>
            </a:extLst>
          </p:cNvPr>
          <p:cNvSpPr/>
          <p:nvPr/>
        </p:nvSpPr>
        <p:spPr>
          <a:xfrm>
            <a:off x="5221826" y="2133428"/>
            <a:ext cx="1820007" cy="769441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</a:t>
            </a:r>
            <a:r>
              <a:rPr lang="ko-KR" altLang="en-US" sz="16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6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Engineering</a:t>
            </a:r>
            <a:endParaRPr lang="ko-KR" altLang="en-US" sz="16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FDAD2C-7229-4846-AE35-93B99CD6F2AE}"/>
              </a:ext>
            </a:extLst>
          </p:cNvPr>
          <p:cNvSpPr/>
          <p:nvPr/>
        </p:nvSpPr>
        <p:spPr>
          <a:xfrm>
            <a:off x="7489839" y="2133428"/>
            <a:ext cx="1820007" cy="769441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 Training</a:t>
            </a:r>
            <a:endParaRPr lang="ko-KR" altLang="en-US" sz="16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7661C3-71C5-4CA3-8932-5DD597B48B62}"/>
              </a:ext>
            </a:extLst>
          </p:cNvPr>
          <p:cNvSpPr/>
          <p:nvPr/>
        </p:nvSpPr>
        <p:spPr>
          <a:xfrm>
            <a:off x="9757852" y="2133428"/>
            <a:ext cx="1820007" cy="769441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Deployment</a:t>
            </a:r>
            <a:endParaRPr lang="ko-KR" altLang="en-US" sz="16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506BBC-6E99-4418-ACF7-A9B711EE1F6E}"/>
              </a:ext>
            </a:extLst>
          </p:cNvPr>
          <p:cNvCxnSpPr>
            <a:stCxn id="2" idx="3"/>
            <a:endCxn id="10" idx="1"/>
          </p:cNvCxnSpPr>
          <p:nvPr/>
        </p:nvCxnSpPr>
        <p:spPr>
          <a:xfrm>
            <a:off x="2505807" y="2518149"/>
            <a:ext cx="448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CE3B621-4CF5-42B9-9313-6CDC9C2BF2B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773820" y="2518149"/>
            <a:ext cx="448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EA28F7-6F13-4DF9-916C-F16F3974C63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041833" y="2518149"/>
            <a:ext cx="448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FA9651D-AB8C-4990-88E0-B0816A1E726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309846" y="2518149"/>
            <a:ext cx="448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56D951B-F6AB-4435-A342-0CFD2E24B682}"/>
              </a:ext>
            </a:extLst>
          </p:cNvPr>
          <p:cNvSpPr/>
          <p:nvPr/>
        </p:nvSpPr>
        <p:spPr>
          <a:xfrm>
            <a:off x="2276856" y="3358481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merge &amp; concat</a:t>
            </a:r>
            <a:endParaRPr lang="ko-KR" altLang="en-US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C4787A4-A24A-4555-8DC9-7FA93EC00E23}"/>
              </a:ext>
            </a:extLst>
          </p:cNvPr>
          <p:cNvSpPr/>
          <p:nvPr/>
        </p:nvSpPr>
        <p:spPr>
          <a:xfrm>
            <a:off x="2276856" y="3874215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drop &amp; imputation</a:t>
            </a:r>
            <a:endParaRPr lang="ko-KR" altLang="en-US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607B821-9B37-451A-9B9D-749CDBF4B85F}"/>
              </a:ext>
            </a:extLst>
          </p:cNvPr>
          <p:cNvSpPr/>
          <p:nvPr/>
        </p:nvSpPr>
        <p:spPr>
          <a:xfrm>
            <a:off x="5669580" y="3358481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one-hot-vector,</a:t>
            </a:r>
          </a:p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one-hot-encoding</a:t>
            </a:r>
            <a:endParaRPr lang="ko-KR" altLang="en-US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1458850-A102-43A1-AC32-24EEAAB89A6D}"/>
              </a:ext>
            </a:extLst>
          </p:cNvPr>
          <p:cNvSpPr/>
          <p:nvPr/>
        </p:nvSpPr>
        <p:spPr>
          <a:xfrm>
            <a:off x="5669580" y="4303983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binning(bucketing)</a:t>
            </a:r>
            <a:endParaRPr lang="ko-KR" altLang="en-US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BDC51C-6985-4017-B3FE-B8FF4C5A76E4}"/>
              </a:ext>
            </a:extLst>
          </p:cNvPr>
          <p:cNvSpPr/>
          <p:nvPr/>
        </p:nvSpPr>
        <p:spPr>
          <a:xfrm>
            <a:off x="5669580" y="5249485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BOW</a:t>
            </a:r>
          </a:p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(Bag Of Words)</a:t>
            </a:r>
            <a:endParaRPr lang="ko-KR" altLang="en-US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49A6835-1060-402D-A432-F3EB42F484B1}"/>
              </a:ext>
            </a:extLst>
          </p:cNvPr>
          <p:cNvSpPr/>
          <p:nvPr/>
        </p:nvSpPr>
        <p:spPr>
          <a:xfrm>
            <a:off x="5669579" y="6194987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 Extraction</a:t>
            </a:r>
            <a:endParaRPr lang="ko-KR" altLang="en-US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FD2A80E-7B23-4815-BE21-67500398524B}"/>
              </a:ext>
            </a:extLst>
          </p:cNvPr>
          <p:cNvSpPr/>
          <p:nvPr/>
        </p:nvSpPr>
        <p:spPr>
          <a:xfrm>
            <a:off x="7937594" y="3358481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Error Data </a:t>
            </a:r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처리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D0EEE87-70A6-4B4F-95C3-64456929B1B1}"/>
              </a:ext>
            </a:extLst>
          </p:cNvPr>
          <p:cNvSpPr/>
          <p:nvPr/>
        </p:nvSpPr>
        <p:spPr>
          <a:xfrm>
            <a:off x="7937594" y="4303982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Outlier Data </a:t>
            </a:r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처리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DB84B5-4042-4DDA-81DF-FCA75AE458C8}"/>
              </a:ext>
            </a:extLst>
          </p:cNvPr>
          <p:cNvSpPr/>
          <p:nvPr/>
        </p:nvSpPr>
        <p:spPr>
          <a:xfrm>
            <a:off x="7937594" y="5249485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 Selection</a:t>
            </a:r>
            <a:endParaRPr lang="ko-KR" altLang="en-US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847BE41-6319-47EC-87D2-919308BA6197}"/>
              </a:ext>
            </a:extLst>
          </p:cNvPr>
          <p:cNvSpPr/>
          <p:nvPr/>
        </p:nvSpPr>
        <p:spPr>
          <a:xfrm>
            <a:off x="7937594" y="6194987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 Transform</a:t>
            </a:r>
            <a:endParaRPr lang="ko-KR" altLang="en-US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B0D9703-C13C-4F8F-B7AC-D2192C197CB1}"/>
              </a:ext>
            </a:extLst>
          </p:cNvPr>
          <p:cNvSpPr/>
          <p:nvPr/>
        </p:nvSpPr>
        <p:spPr>
          <a:xfrm>
            <a:off x="10205607" y="3358481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 Scaling</a:t>
            </a:r>
            <a:endParaRPr lang="ko-KR" altLang="en-US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49B05D6-C846-4391-84D3-0604F964AAEC}"/>
              </a:ext>
            </a:extLst>
          </p:cNvPr>
          <p:cNvSpPr/>
          <p:nvPr/>
        </p:nvSpPr>
        <p:spPr>
          <a:xfrm>
            <a:off x="10205607" y="4303982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 Pipeline</a:t>
            </a:r>
            <a:endParaRPr lang="ko-KR" altLang="en-US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38FCC44-42F4-4365-AC61-4B05EDB2A608}"/>
              </a:ext>
            </a:extLst>
          </p:cNvPr>
          <p:cNvSpPr/>
          <p:nvPr/>
        </p:nvSpPr>
        <p:spPr>
          <a:xfrm>
            <a:off x="10205607" y="5249485"/>
            <a:ext cx="1372252" cy="396029"/>
          </a:xfrm>
          <a:prstGeom prst="roundRect">
            <a:avLst>
              <a:gd name="adj" fmla="val 75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Multi processing</a:t>
            </a:r>
            <a:endParaRPr lang="ko-KR" altLang="en-US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52579E80-5AA4-4D8C-89C7-401B8DB56B1B}"/>
              </a:ext>
            </a:extLst>
          </p:cNvPr>
          <p:cNvCxnSpPr>
            <a:cxnSpLocks/>
            <a:stCxn id="25" idx="3"/>
            <a:endCxn id="10" idx="2"/>
          </p:cNvCxnSpPr>
          <p:nvPr/>
        </p:nvCxnSpPr>
        <p:spPr>
          <a:xfrm flipV="1">
            <a:off x="3649108" y="2902869"/>
            <a:ext cx="214709" cy="6536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D384083-B9DC-4674-B3AF-7D8C5BF0C90F}"/>
              </a:ext>
            </a:extLst>
          </p:cNvPr>
          <p:cNvCxnSpPr>
            <a:cxnSpLocks/>
            <a:stCxn id="27" idx="3"/>
            <a:endCxn id="10" idx="2"/>
          </p:cNvCxnSpPr>
          <p:nvPr/>
        </p:nvCxnSpPr>
        <p:spPr>
          <a:xfrm flipV="1">
            <a:off x="3649108" y="2902869"/>
            <a:ext cx="214709" cy="1169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85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3281968" y="2705725"/>
            <a:ext cx="5628080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#2. Problem</a:t>
            </a: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(Sample ML Project)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79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310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Kaggle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274466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https://ko.wikipedia.org/wiki/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캐글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endParaRPr lang="en-US" altLang="ko-KR" sz="14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캐글은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2010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설립된 예측모델 및 분석 대회 플랫폼이다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기업 및 단체에서 데이터와 해결과제를 등록하면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과학자들이 이를 해결하는 모델을 개발하고 경쟁한다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2017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3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월 구글에 인수되었다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캐글은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기업 및 단체에서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Prize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를 걸고 데이터와 해결 과제를 등록하면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</a:t>
            </a:r>
          </a:p>
          <a:p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누구나 참여하여 주어진 과제를 해결하기 위해 모델을 개발하고 서로 경쟁하게 되는 시스템이다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06DDFE-2F17-46A8-A224-508F7200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349" y="3273833"/>
            <a:ext cx="5870959" cy="329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002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788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RMS Titanic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622317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https://www.reddit.com/r/Duklock/comments/bexm2x/if_the_titanic_sank_today/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if the titanic sank today…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2AA9F9-208E-4B0B-B655-FB995267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384" y="1972185"/>
            <a:ext cx="6223233" cy="41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1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497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Sinking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754886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https://ko.wikipedia.org/wiki/RMS_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타이타닉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#/media/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파일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:Titanic-New_York_Herald_front_page.jpeg</a:t>
            </a:r>
            <a:endParaRPr lang="en-US" altLang="ko-KR" sz="14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- 1912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4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월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14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일 밤 침몰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총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2224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명 中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710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명 구조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1514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명 사망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A3619-2951-484F-8C1B-68BFEC8D099A}"/>
              </a:ext>
            </a:extLst>
          </p:cNvPr>
          <p:cNvSpPr txBox="1"/>
          <p:nvPr/>
        </p:nvSpPr>
        <p:spPr>
          <a:xfrm>
            <a:off x="225910" y="6038542"/>
            <a:ext cx="5811206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https://ko.wikipedia.org/wiki/RMS_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타이타닉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#/media/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파일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:Titanic_lifeboat.jpg</a:t>
            </a:r>
            <a:endParaRPr lang="en-US" altLang="ko-KR" sz="14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FDEF34-7168-49F8-8CF0-B037C1DBE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083" y="292329"/>
            <a:ext cx="4377412" cy="6028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586CC8-5A80-47AF-87E1-453F7F773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59" y="1807854"/>
            <a:ext cx="5799483" cy="39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9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8382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Information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645561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https://upload.wikimedia.org/wikipedia/commons/8/84/Titanic_cutaway_diagram.png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탑승자 및 배에 대한 다양한 정보를 얻을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E56E69-A4F9-4396-8C99-27B54CFA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43" y="1718021"/>
            <a:ext cx="5973344" cy="4235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66299C-51B7-44E5-B194-D8A6AB21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441" y="218112"/>
            <a:ext cx="4241316" cy="63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6A3619-2951-484F-8C1B-68BFEC8D099A}"/>
              </a:ext>
            </a:extLst>
          </p:cNvPr>
          <p:cNvSpPr txBox="1"/>
          <p:nvPr/>
        </p:nvSpPr>
        <p:spPr>
          <a:xfrm>
            <a:off x="225910" y="6038542"/>
            <a:ext cx="477727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https://twitter.com/weird_hist/status/912449385346281472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7767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704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Problem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772038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https://en.wikipedia.org/wiki/Rules_of_Survival#/media/File:Rules_of_Survival_Google_Play_Logo.png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Predict survival on the Titanic and get familiar with ML basics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456AB-EF34-43EE-8E17-792AE738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50" y="2015972"/>
            <a:ext cx="6118788" cy="385456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27C4543-0B93-43EA-98ED-0015605123CA}"/>
              </a:ext>
            </a:extLst>
          </p:cNvPr>
          <p:cNvSpPr/>
          <p:nvPr/>
        </p:nvSpPr>
        <p:spPr>
          <a:xfrm>
            <a:off x="6719581" y="3339247"/>
            <a:ext cx="620786" cy="120801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F0FBDF-4585-4873-AC05-C86CFC97D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003" y="2895504"/>
            <a:ext cx="4305300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701D05-4D7F-4FC0-9FAE-5000AF14C6C8}"/>
              </a:ext>
            </a:extLst>
          </p:cNvPr>
          <p:cNvSpPr txBox="1"/>
          <p:nvPr/>
        </p:nvSpPr>
        <p:spPr>
          <a:xfrm>
            <a:off x="225910" y="6010555"/>
            <a:ext cx="315182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https://www.kaggle.com/c/titanic/data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3962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3514819" y="3044279"/>
            <a:ext cx="5162375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#3. Data Ingestion</a:t>
            </a:r>
          </a:p>
        </p:txBody>
      </p:sp>
    </p:spTree>
    <p:extLst>
      <p:ext uri="{BB962C8B-B14F-4D97-AF65-F5344CB8AC3E}">
        <p14:creationId xmlns:p14="http://schemas.microsoft.com/office/powerpoint/2010/main" val="1624128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892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Datasets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386195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https://www.kaggle.com/datasets?search=titanic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캐글에서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제공해주는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Datasets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를 활용해보겠다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2FE62B-8570-426B-913A-738634D4A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3" y="1881183"/>
            <a:ext cx="5739517" cy="3234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D060EB-81DB-4807-8A2F-A3DFC7C1C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21" y="4253431"/>
            <a:ext cx="7815296" cy="19141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DFBF37-61C8-4DB5-A199-67C066AEF7D3}"/>
              </a:ext>
            </a:extLst>
          </p:cNvPr>
          <p:cNvSpPr/>
          <p:nvPr/>
        </p:nvSpPr>
        <p:spPr>
          <a:xfrm>
            <a:off x="4749282" y="5561043"/>
            <a:ext cx="2015412" cy="466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AAA9F-6F00-422F-BF37-430642CB743F}"/>
              </a:ext>
            </a:extLst>
          </p:cNvPr>
          <p:cNvSpPr txBox="1"/>
          <p:nvPr/>
        </p:nvSpPr>
        <p:spPr>
          <a:xfrm>
            <a:off x="6279901" y="2789077"/>
            <a:ext cx="4627585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·train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test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용도로 구분하여 다운로드 받을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·Survived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컬럼이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train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데이터에 포함되어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→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Supervised Learning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분류에 속함을 알 수 있다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065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0896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Environment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기본적으로는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On-Premise(Local)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에서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CSV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형식으로 저장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 . Python3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+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Pandas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환경 필요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Google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의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Colab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환경도 같이 활용해보겠다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추천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 .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https://colab.research.google.com/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 .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https://www.whatwant.com/entry/Colab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에서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-Kaggle-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데이터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-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사용하기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B4CF9D-885D-46FD-83CF-4E3773EDA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239" y="3308673"/>
            <a:ext cx="9541523" cy="31139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70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5000189" y="3044279"/>
            <a:ext cx="2191626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#1. DSP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64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2776640" y="3044279"/>
            <a:ext cx="6638740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#4. 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342772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633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Data Exploration (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데이터 탐색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)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본격적인 데이터 분석을 하기 전에 수행하는 데이터에 대한 사전 조사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EDA (Exploratory Data 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B4EAF-66EA-4CC3-91A0-AD19AEDB8191}"/>
              </a:ext>
            </a:extLst>
          </p:cNvPr>
          <p:cNvSpPr txBox="1"/>
          <p:nvPr/>
        </p:nvSpPr>
        <p:spPr>
          <a:xfrm>
            <a:off x="225910" y="6318332"/>
            <a:ext cx="667522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https://www-users.cs.umn.edu/~kumar001/dmbook/dmslides/chap3_data_exploration.pdf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F46B1F-F23B-4998-804A-AF4F0DA270EB}"/>
              </a:ext>
            </a:extLst>
          </p:cNvPr>
          <p:cNvSpPr/>
          <p:nvPr/>
        </p:nvSpPr>
        <p:spPr>
          <a:xfrm>
            <a:off x="249120" y="2684583"/>
            <a:ext cx="3877408" cy="35872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08000" rtlCol="0" anchor="t" anchorCtr="0"/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Frequency(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빈도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), Mode(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최빈값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Percentiles(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백분위수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Mean(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평균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), Median(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중간값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Range(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범위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), Variance(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편차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2860A7-38D6-442C-91F8-22571D1843E9}"/>
              </a:ext>
            </a:extLst>
          </p:cNvPr>
          <p:cNvSpPr/>
          <p:nvPr/>
        </p:nvSpPr>
        <p:spPr>
          <a:xfrm>
            <a:off x="4199794" y="2684583"/>
            <a:ext cx="3877408" cy="35872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08000" rtlCol="0" anchor="t" anchorCtr="0"/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Histogram, Box Plots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Scatter Plots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산포도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Contour Plots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등고선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Matrix Plots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행렬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2CE92-6AFD-4031-94A8-1FB7729201FF}"/>
              </a:ext>
            </a:extLst>
          </p:cNvPr>
          <p:cNvSpPr/>
          <p:nvPr/>
        </p:nvSpPr>
        <p:spPr>
          <a:xfrm>
            <a:off x="8150469" y="2684583"/>
            <a:ext cx="3877408" cy="35872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08000" rtlCol="0" anchor="t" anchorCtr="0"/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Online Analytical Processing</a:t>
            </a:r>
            <a:endParaRPr lang="ko-KR" altLang="en-US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44E946-3BD9-4F32-931D-5C39C49BF289}"/>
              </a:ext>
            </a:extLst>
          </p:cNvPr>
          <p:cNvSpPr/>
          <p:nvPr/>
        </p:nvSpPr>
        <p:spPr>
          <a:xfrm>
            <a:off x="249120" y="2015198"/>
            <a:ext cx="3877408" cy="646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요약 통계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(Summary Statistics)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2FE100-8EAD-4266-A7C4-0F997F1A34EB}"/>
              </a:ext>
            </a:extLst>
          </p:cNvPr>
          <p:cNvSpPr/>
          <p:nvPr/>
        </p:nvSpPr>
        <p:spPr>
          <a:xfrm>
            <a:off x="4199794" y="2015198"/>
            <a:ext cx="3877408" cy="646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시각화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(Data Visualization)</a:t>
            </a:r>
            <a:endParaRPr lang="ko-KR" altLang="en-US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4FA3FF-4D46-48F4-9BCC-18F9416B44E5}"/>
              </a:ext>
            </a:extLst>
          </p:cNvPr>
          <p:cNvSpPr/>
          <p:nvPr/>
        </p:nvSpPr>
        <p:spPr>
          <a:xfrm>
            <a:off x="8150469" y="2015198"/>
            <a:ext cx="3877408" cy="646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OLAP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과 다차원 데이터 분석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(OLAP and Multidimensional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Analysis)</a:t>
            </a:r>
            <a:endParaRPr lang="ko-KR" altLang="en-US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92024-16BB-4987-B02A-71B42E8C1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15" y="3321417"/>
            <a:ext cx="3340015" cy="2815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7BDFF7-326A-4367-9F9C-20BC5E8D2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446" y="3900500"/>
            <a:ext cx="2901530" cy="23441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24A3DD-052B-46EB-AB28-BEF62D152CE4}"/>
              </a:ext>
            </a:extLst>
          </p:cNvPr>
          <p:cNvSpPr txBox="1"/>
          <p:nvPr/>
        </p:nvSpPr>
        <p:spPr>
          <a:xfrm>
            <a:off x="6877280" y="3711140"/>
            <a:ext cx="110318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Scatter Plots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1EE987-B187-47FE-97C0-BC1264ACC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08" y="4129256"/>
            <a:ext cx="3488265" cy="19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8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633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merge &amp; concat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파일에 대한 합치기 또는 병합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전체적인 구성을 위한 데이터 프레임 변경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재구성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98DDC4-5DE6-4841-A348-E8FB7E4A72CD}"/>
              </a:ext>
            </a:extLst>
          </p:cNvPr>
          <p:cNvGrpSpPr/>
          <p:nvPr/>
        </p:nvGrpSpPr>
        <p:grpSpPr>
          <a:xfrm>
            <a:off x="1025791" y="3999461"/>
            <a:ext cx="4929984" cy="550844"/>
            <a:chOff x="585117" y="2748611"/>
            <a:chExt cx="4929984" cy="55084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26A698-26AD-40C0-B754-98398E1570CB}"/>
                </a:ext>
              </a:extLst>
            </p:cNvPr>
            <p:cNvSpPr/>
            <p:nvPr/>
          </p:nvSpPr>
          <p:spPr>
            <a:xfrm>
              <a:off x="2188007" y="2748612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여러 데이터를 하나로 합치기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AD55EA1-E94D-4C62-B6C1-EF3821E4DC6E}"/>
                </a:ext>
              </a:extLst>
            </p:cNvPr>
            <p:cNvSpPr/>
            <p:nvPr/>
          </p:nvSpPr>
          <p:spPr>
            <a:xfrm>
              <a:off x="585117" y="2748611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concat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EC33A6-7378-4D29-809A-CE8A5F85FB26}"/>
              </a:ext>
            </a:extLst>
          </p:cNvPr>
          <p:cNvGrpSpPr/>
          <p:nvPr/>
        </p:nvGrpSpPr>
        <p:grpSpPr>
          <a:xfrm>
            <a:off x="1025791" y="4786560"/>
            <a:ext cx="4929984" cy="550844"/>
            <a:chOff x="585117" y="3528915"/>
            <a:chExt cx="4929984" cy="55084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24BDE84-FA6B-466C-A0C5-DA9BAECEFE23}"/>
                </a:ext>
              </a:extLst>
            </p:cNvPr>
            <p:cNvSpPr/>
            <p:nvPr/>
          </p:nvSpPr>
          <p:spPr>
            <a:xfrm>
              <a:off x="2188007" y="3528916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데이터 프레임 변경하기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AEFC2B-FC18-4B12-864E-4396D3F8A98E}"/>
                </a:ext>
              </a:extLst>
            </p:cNvPr>
            <p:cNvSpPr/>
            <p:nvPr/>
          </p:nvSpPr>
          <p:spPr>
            <a:xfrm>
              <a:off x="585117" y="3528915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melt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B2F24B-B881-4AE2-AEFF-120A6EADF28A}"/>
              </a:ext>
            </a:extLst>
          </p:cNvPr>
          <p:cNvGrpSpPr/>
          <p:nvPr/>
        </p:nvGrpSpPr>
        <p:grpSpPr>
          <a:xfrm>
            <a:off x="6135781" y="4786560"/>
            <a:ext cx="4929984" cy="550844"/>
            <a:chOff x="585117" y="5086061"/>
            <a:chExt cx="4929984" cy="55084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DC6CAB-E8D4-4AA0-8A7E-0E8B78D9BA83}"/>
                </a:ext>
              </a:extLst>
            </p:cNvPr>
            <p:cNvSpPr/>
            <p:nvPr/>
          </p:nvSpPr>
          <p:spPr>
            <a:xfrm>
              <a:off x="2188007" y="5086062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문자열 나누기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B31297-4167-4337-B4F0-38D70C1833A5}"/>
                </a:ext>
              </a:extLst>
            </p:cNvPr>
            <p:cNvSpPr/>
            <p:nvPr/>
          </p:nvSpPr>
          <p:spPr>
            <a:xfrm>
              <a:off x="585117" y="5086061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str.split</a:t>
              </a:r>
              <a:r>
                <a:rPr lang="en-US" altLang="ko-KR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()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536059-47DF-490D-A895-E9658197FCF1}"/>
              </a:ext>
            </a:extLst>
          </p:cNvPr>
          <p:cNvGrpSpPr/>
          <p:nvPr/>
        </p:nvGrpSpPr>
        <p:grpSpPr>
          <a:xfrm>
            <a:off x="6135781" y="3999461"/>
            <a:ext cx="4929984" cy="550844"/>
            <a:chOff x="5695107" y="2700918"/>
            <a:chExt cx="4929984" cy="55084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CEBEDF-0B27-4AE8-9E21-EB6E7605AC84}"/>
                </a:ext>
              </a:extLst>
            </p:cNvPr>
            <p:cNvSpPr/>
            <p:nvPr/>
          </p:nvSpPr>
          <p:spPr>
            <a:xfrm>
              <a:off x="7297997" y="2700919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데이터 프레임 병합하기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63EABD2-0484-4C55-AB2E-DC5F7412D222}"/>
                </a:ext>
              </a:extLst>
            </p:cNvPr>
            <p:cNvSpPr/>
            <p:nvPr/>
          </p:nvSpPr>
          <p:spPr>
            <a:xfrm>
              <a:off x="5695107" y="2700918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merge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D08EEA-9AFC-4EC4-93F1-1948A7766E1A}"/>
              </a:ext>
            </a:extLst>
          </p:cNvPr>
          <p:cNvSpPr txBox="1"/>
          <p:nvPr/>
        </p:nvSpPr>
        <p:spPr>
          <a:xfrm>
            <a:off x="3590999" y="2573529"/>
            <a:ext cx="490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&lt; Pandas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유용한 메소드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&gt;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23491E-D6C9-4C9A-80C1-D15DF14DA767}"/>
              </a:ext>
            </a:extLst>
          </p:cNvPr>
          <p:cNvGrpSpPr/>
          <p:nvPr/>
        </p:nvGrpSpPr>
        <p:grpSpPr>
          <a:xfrm>
            <a:off x="1025791" y="3209767"/>
            <a:ext cx="4929984" cy="550844"/>
            <a:chOff x="585117" y="2748611"/>
            <a:chExt cx="4929984" cy="55084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C1994B-3961-4E30-A128-C89AA3420257}"/>
                </a:ext>
              </a:extLst>
            </p:cNvPr>
            <p:cNvSpPr/>
            <p:nvPr/>
          </p:nvSpPr>
          <p:spPr>
            <a:xfrm>
              <a:off x="2188007" y="2748612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csv</a:t>
              </a:r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 데이터 불러오기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E8D80B-5A4A-4E9F-B2B2-BE0FBB4684AC}"/>
                </a:ext>
              </a:extLst>
            </p:cNvPr>
            <p:cNvSpPr/>
            <p:nvPr/>
          </p:nvSpPr>
          <p:spPr>
            <a:xfrm>
              <a:off x="585117" y="2748611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read_csv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23DB7E-4630-4518-8765-BDD7B57F5184}"/>
              </a:ext>
            </a:extLst>
          </p:cNvPr>
          <p:cNvGrpSpPr/>
          <p:nvPr/>
        </p:nvGrpSpPr>
        <p:grpSpPr>
          <a:xfrm>
            <a:off x="6135781" y="3209767"/>
            <a:ext cx="4929984" cy="550844"/>
            <a:chOff x="5695107" y="2700918"/>
            <a:chExt cx="4929984" cy="55084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C8B18D7-EA56-43F6-A038-DC43F1BE1869}"/>
                </a:ext>
              </a:extLst>
            </p:cNvPr>
            <p:cNvSpPr/>
            <p:nvPr/>
          </p:nvSpPr>
          <p:spPr>
            <a:xfrm>
              <a:off x="7297997" y="2700919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중복행</a:t>
              </a:r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 제거하기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102FA90-AD28-4F21-98B8-40B0AEE3AC09}"/>
                </a:ext>
              </a:extLst>
            </p:cNvPr>
            <p:cNvSpPr/>
            <p:nvPr/>
          </p:nvSpPr>
          <p:spPr>
            <a:xfrm>
              <a:off x="5695107" y="2700918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drop_duplicates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443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633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drop &amp; imputation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결측치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(missing data)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를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다루는 것은 아주 중요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!!!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버릴 것은 버리고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대체할 것은 대체하고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D08EEA-9AFC-4EC4-93F1-1948A7766E1A}"/>
              </a:ext>
            </a:extLst>
          </p:cNvPr>
          <p:cNvSpPr txBox="1"/>
          <p:nvPr/>
        </p:nvSpPr>
        <p:spPr>
          <a:xfrm>
            <a:off x="3590999" y="2172314"/>
            <a:ext cx="490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&lt; Pandas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유용한 메소드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&gt;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96240C-15C5-4733-97E0-169CF376729E}"/>
              </a:ext>
            </a:extLst>
          </p:cNvPr>
          <p:cNvGrpSpPr/>
          <p:nvPr/>
        </p:nvGrpSpPr>
        <p:grpSpPr>
          <a:xfrm>
            <a:off x="1025791" y="2543888"/>
            <a:ext cx="4929984" cy="550844"/>
            <a:chOff x="585117" y="2748611"/>
            <a:chExt cx="4929984" cy="5508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8D79CB6-7F8E-4C73-B531-BB8A8809EEF1}"/>
                </a:ext>
              </a:extLst>
            </p:cNvPr>
            <p:cNvSpPr/>
            <p:nvPr/>
          </p:nvSpPr>
          <p:spPr>
            <a:xfrm>
              <a:off x="2188007" y="2748612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결측치 값 대체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F750EC-A619-4CD7-844F-B38048378C93}"/>
                </a:ext>
              </a:extLst>
            </p:cNvPr>
            <p:cNvSpPr/>
            <p:nvPr/>
          </p:nvSpPr>
          <p:spPr>
            <a:xfrm>
              <a:off x="585117" y="2748611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fillna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1CEA22-3585-411E-BAD5-B6E207C80FF2}"/>
              </a:ext>
            </a:extLst>
          </p:cNvPr>
          <p:cNvGrpSpPr/>
          <p:nvPr/>
        </p:nvGrpSpPr>
        <p:grpSpPr>
          <a:xfrm>
            <a:off x="1025791" y="3330987"/>
            <a:ext cx="4929984" cy="550844"/>
            <a:chOff x="585117" y="3528915"/>
            <a:chExt cx="4929984" cy="55084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00ECC77-AF00-4BCA-A59F-DB270012C135}"/>
                </a:ext>
              </a:extLst>
            </p:cNvPr>
            <p:cNvSpPr/>
            <p:nvPr/>
          </p:nvSpPr>
          <p:spPr>
            <a:xfrm>
              <a:off x="2188007" y="3528916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결측치 행 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969E4A-02EA-481E-935B-30C154FF8E82}"/>
                </a:ext>
              </a:extLst>
            </p:cNvPr>
            <p:cNvSpPr/>
            <p:nvPr/>
          </p:nvSpPr>
          <p:spPr>
            <a:xfrm>
              <a:off x="585117" y="3528915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isnull</a:t>
              </a:r>
              <a:r>
                <a:rPr lang="en-US" altLang="ko-KR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().sum()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01BE3F-656D-49F1-8D68-02250BEE76DC}"/>
              </a:ext>
            </a:extLst>
          </p:cNvPr>
          <p:cNvGrpSpPr/>
          <p:nvPr/>
        </p:nvGrpSpPr>
        <p:grpSpPr>
          <a:xfrm>
            <a:off x="6135781" y="2543888"/>
            <a:ext cx="4929984" cy="550844"/>
            <a:chOff x="5695107" y="2700918"/>
            <a:chExt cx="4929984" cy="55084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695FB51-92CB-4083-B007-1BEE7B1F524D}"/>
                </a:ext>
              </a:extLst>
            </p:cNvPr>
            <p:cNvSpPr/>
            <p:nvPr/>
          </p:nvSpPr>
          <p:spPr>
            <a:xfrm>
              <a:off x="7297997" y="2700919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결측치 행 제거하기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F05469-57C4-4B42-82CF-4CE07870E8AE}"/>
                </a:ext>
              </a:extLst>
            </p:cNvPr>
            <p:cNvSpPr/>
            <p:nvPr/>
          </p:nvSpPr>
          <p:spPr>
            <a:xfrm>
              <a:off x="5695107" y="2700918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dropna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573080D-0966-40F2-946F-D9EE20524AA7}"/>
              </a:ext>
            </a:extLst>
          </p:cNvPr>
          <p:cNvGrpSpPr/>
          <p:nvPr/>
        </p:nvGrpSpPr>
        <p:grpSpPr>
          <a:xfrm>
            <a:off x="6135781" y="3330987"/>
            <a:ext cx="4929984" cy="550844"/>
            <a:chOff x="5695107" y="3528915"/>
            <a:chExt cx="4929984" cy="55084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8761A8E-41CF-4C26-A8FC-964770E66D9E}"/>
                </a:ext>
              </a:extLst>
            </p:cNvPr>
            <p:cNvSpPr/>
            <p:nvPr/>
          </p:nvSpPr>
          <p:spPr>
            <a:xfrm>
              <a:off x="7297997" y="3528916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숫자로 변환하기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EA277E1-D0FE-4335-906E-9CA820871797}"/>
                </a:ext>
              </a:extLst>
            </p:cNvPr>
            <p:cNvSpPr/>
            <p:nvPr/>
          </p:nvSpPr>
          <p:spPr>
            <a:xfrm>
              <a:off x="5695107" y="3528915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to_numeric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9EA488-77A3-4266-AD1B-FC293D048233}"/>
              </a:ext>
            </a:extLst>
          </p:cNvPr>
          <p:cNvGrpSpPr/>
          <p:nvPr/>
        </p:nvGrpSpPr>
        <p:grpSpPr>
          <a:xfrm>
            <a:off x="1025791" y="4118085"/>
            <a:ext cx="4929984" cy="550844"/>
            <a:chOff x="585117" y="3528915"/>
            <a:chExt cx="4929984" cy="55084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465BDF4-B9DE-44E3-A778-031BB8B22271}"/>
                </a:ext>
              </a:extLst>
            </p:cNvPr>
            <p:cNvSpPr/>
            <p:nvPr/>
          </p:nvSpPr>
          <p:spPr>
            <a:xfrm>
              <a:off x="2188007" y="3528916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복사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E62FEA1-3B7C-44CD-8AC8-CA5FF2D58968}"/>
                </a:ext>
              </a:extLst>
            </p:cNvPr>
            <p:cNvSpPr/>
            <p:nvPr/>
          </p:nvSpPr>
          <p:spPr>
            <a:xfrm>
              <a:off x="585117" y="3528915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copy()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25A7135-6E19-44F0-9B6C-ED240D3BC748}"/>
              </a:ext>
            </a:extLst>
          </p:cNvPr>
          <p:cNvGrpSpPr/>
          <p:nvPr/>
        </p:nvGrpSpPr>
        <p:grpSpPr>
          <a:xfrm>
            <a:off x="6135781" y="4118085"/>
            <a:ext cx="4929984" cy="550844"/>
            <a:chOff x="5695107" y="3528915"/>
            <a:chExt cx="4929984" cy="550844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340BE1A-FF81-4CF1-9517-FE6B5002F76B}"/>
                </a:ext>
              </a:extLst>
            </p:cNvPr>
            <p:cNvSpPr/>
            <p:nvPr/>
          </p:nvSpPr>
          <p:spPr>
            <a:xfrm>
              <a:off x="7297997" y="3528916"/>
              <a:ext cx="3327094" cy="550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선택적 복사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907F26-6B04-4E5B-B2FD-7C97266696E8}"/>
                </a:ext>
              </a:extLst>
            </p:cNvPr>
            <p:cNvSpPr/>
            <p:nvPr/>
          </p:nvSpPr>
          <p:spPr>
            <a:xfrm>
              <a:off x="5695107" y="3528915"/>
              <a:ext cx="1602890" cy="55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런닝맨 전소민체" panose="02000503000000020003" pitchFamily="2" charset="-127"/>
                  <a:ea typeface="런닝맨 전소민체" panose="02000503000000020003" pitchFamily="2" charset="-127"/>
                </a:rPr>
                <a:t>loc[].copy()</a:t>
              </a:r>
              <a:endPara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8445055A-3FB2-40FF-905A-59C549BA010C}"/>
              </a:ext>
            </a:extLst>
          </p:cNvPr>
          <p:cNvSpPr txBox="1"/>
          <p:nvPr/>
        </p:nvSpPr>
        <p:spPr>
          <a:xfrm>
            <a:off x="225910" y="6318332"/>
            <a:ext cx="370005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http://hleecaster.com/pandas-data-cleaning-1/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802201-4B46-41D4-8FBB-40976A390776}"/>
              </a:ext>
            </a:extLst>
          </p:cNvPr>
          <p:cNvSpPr txBox="1"/>
          <p:nvPr/>
        </p:nvSpPr>
        <p:spPr>
          <a:xfrm>
            <a:off x="585117" y="5068844"/>
            <a:ext cx="10732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Data Cleaning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정화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·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손상되거나 부정확 한 데이터를 감지하고 수정하는 프로세스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·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데이터의 불완전하거나 부정확하거나 관련이 없는 부분을 식별 한 다음 대체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수정 또는 삭제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30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8582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실습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(Local) –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기본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정보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33511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테스트 환경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: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Ubuntu 18.04 LTS, Python3.6.9 (Ubuntu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 패키지 활용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csv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파일 읽어서 간단하게 정보를 확인하는 코드는 아래와 같다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이후로는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Colab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환경에서 진행하겠다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결국 그래프 때문에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Jupyter Notebook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환경이 필요했다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98F678-8FFE-46E8-8DB9-DB6188B20FBE}"/>
              </a:ext>
            </a:extLst>
          </p:cNvPr>
          <p:cNvSpPr/>
          <p:nvPr/>
        </p:nvSpPr>
        <p:spPr>
          <a:xfrm>
            <a:off x="400050" y="2165838"/>
            <a:ext cx="2964942" cy="3930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360000" rtlCol="0" anchor="t" anchorCtr="0"/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#!/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/bin/env python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 -*- coding: utf8 -*-</a:t>
            </a:r>
          </a:p>
          <a:p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import pandas as pd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as np</a:t>
            </a:r>
          </a:p>
          <a:p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if __name__ == "__main__":</a:t>
            </a:r>
          </a:p>
          <a:p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train = 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pd.read_csv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("train.csv")</a:t>
            </a:r>
          </a:p>
          <a:p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train.info()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 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train.describe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()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69BB8-5D89-4AB8-BF98-20356345AB8B}"/>
              </a:ext>
            </a:extLst>
          </p:cNvPr>
          <p:cNvSpPr/>
          <p:nvPr/>
        </p:nvSpPr>
        <p:spPr>
          <a:xfrm>
            <a:off x="3458718" y="2165838"/>
            <a:ext cx="3296567" cy="3930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360000" rtlCol="0" anchor="t" anchorCtr="0"/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&lt;class '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pandas.core.frame.DataFrame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'&gt;</a:t>
            </a:r>
          </a:p>
          <a:p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RangeIndex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: 891 entries, 0 to 890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Data columns (total 12 columns):</a:t>
            </a:r>
          </a:p>
          <a:p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PassengerId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891 non-null int64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Survived       891 non-null int64</a:t>
            </a:r>
          </a:p>
          <a:p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891 non-null int64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Name           891 non-null object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Sex            891 non-null object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Age            714 non-null float64</a:t>
            </a:r>
          </a:p>
          <a:p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891 non-null int64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Parch          891 non-null int64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Ticket         891 non-null object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Fare           891 non-null float64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Cabin          204 non-null object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Embarked       889 non-null object</a:t>
            </a:r>
          </a:p>
          <a:p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dtypes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: float64(2), int64(5), object(5)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memory usage: 83.6+ KB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455C79-DDA5-466F-9B6D-4280FCDFA06D}"/>
              </a:ext>
            </a:extLst>
          </p:cNvPr>
          <p:cNvSpPr/>
          <p:nvPr/>
        </p:nvSpPr>
        <p:spPr>
          <a:xfrm>
            <a:off x="6849011" y="2165838"/>
            <a:ext cx="5057239" cy="3930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360000" rtlCol="0" anchor="t" anchorCtr="0"/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PassengerId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Survived      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Age       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\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count   891.000000  891.000000  891.000000  714.000000  891.000000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mean    446.000000    0.383838    2.308642   29.699118    0.523008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std     257.353842    0.486592    0.836071   14.526497    1.102743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min       1.000000    0.000000    1.000000    0.420000    0.000000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25%     223.500000    0.000000    2.000000   20.125000    0.000000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50%     446.000000    0.000000    3.000000   28.000000    0.000000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75%     668.500000    1.000000    3.000000   38.000000    1.000000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max     891.000000    1.000000    3.000000   80.000000    8.000000</a:t>
            </a:r>
          </a:p>
          <a:p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Parch        Fare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count  891.000000  891.000000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mean     0.381594   32.204208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std      0.806057   49.693429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min      0.000000    0.000000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25%      0.000000    7.910400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50%      0.000000   14.454200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75%      0.000000   31.000000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max      6.000000  512.329200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B7755-1276-4F31-96A9-81FED78A9A20}"/>
              </a:ext>
            </a:extLst>
          </p:cNvPr>
          <p:cNvSpPr txBox="1"/>
          <p:nvPr/>
        </p:nvSpPr>
        <p:spPr>
          <a:xfrm>
            <a:off x="5625747" y="5423401"/>
            <a:ext cx="1125629" cy="73866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null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값이 아닌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개수를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확인할 수 있다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B23BB-2456-479C-A76B-07ED8BB41E75}"/>
              </a:ext>
            </a:extLst>
          </p:cNvPr>
          <p:cNvSpPr txBox="1"/>
          <p:nvPr/>
        </p:nvSpPr>
        <p:spPr>
          <a:xfrm>
            <a:off x="10186303" y="5573528"/>
            <a:ext cx="1721946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column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別 </a:t>
            </a:r>
            <a:r>
              <a:rPr lang="ko-KR" altLang="en-US" sz="1400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통계값을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간편하게 확인할 수 있다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76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952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실습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(Colab) –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기본 정보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친절한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(?) Google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에서 제공해주는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Colab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환경에서도 잘 된다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D8ACF-2D20-408B-B7C4-983DC8BD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6" y="2005982"/>
            <a:ext cx="2833390" cy="319898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0F1C3-220D-495A-88E4-2C74F6A9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600" y="2005982"/>
            <a:ext cx="5567071" cy="253426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C22B56-6559-4828-953E-1976B5D1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600" y="4708511"/>
            <a:ext cx="4603220" cy="164519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D6260A-C25F-4627-BD4F-452175C2C4C0}"/>
              </a:ext>
            </a:extLst>
          </p:cNvPr>
          <p:cNvSpPr txBox="1"/>
          <p:nvPr/>
        </p:nvSpPr>
        <p:spPr>
          <a:xfrm>
            <a:off x="9665903" y="4017026"/>
            <a:ext cx="1758815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기본적으로 숫자가 아닌 정보는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보여주지 않는다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3BAFB-B4F6-4F62-8D08-933346D6F098}"/>
              </a:ext>
            </a:extLst>
          </p:cNvPr>
          <p:cNvSpPr txBox="1"/>
          <p:nvPr/>
        </p:nvSpPr>
        <p:spPr>
          <a:xfrm>
            <a:off x="8596820" y="6045928"/>
            <a:ext cx="203613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숫자가 아닌 정보를 볼 수도 있다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8A0A4-5B83-42B6-A420-EE4F3BEF649A}"/>
              </a:ext>
            </a:extLst>
          </p:cNvPr>
          <p:cNvSpPr txBox="1"/>
          <p:nvPr/>
        </p:nvSpPr>
        <p:spPr>
          <a:xfrm>
            <a:off x="6319390" y="1472075"/>
            <a:ext cx="536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아래 내용을 참고하여 사전 준비 작업 후에 진행하면 된다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 . 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https://www.whatwant.com/entry/Colab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에서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-Kaggle-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데이터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-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사용하기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422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414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Missing Value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453BAE1-1519-4695-A7EA-40193BEE3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687623"/>
              </p:ext>
            </p:extLst>
          </p:nvPr>
        </p:nvGraphicFramePr>
        <p:xfrm>
          <a:off x="738130" y="1446779"/>
          <a:ext cx="10631276" cy="182523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564395">
                  <a:extLst>
                    <a:ext uri="{9D8B030D-6E8A-4147-A177-3AD203B41FA5}">
                      <a16:colId xmlns:a16="http://schemas.microsoft.com/office/drawing/2014/main" val="4188407600"/>
                    </a:ext>
                  </a:extLst>
                </a:gridCol>
                <a:gridCol w="1707615">
                  <a:extLst>
                    <a:ext uri="{9D8B030D-6E8A-4147-A177-3AD203B41FA5}">
                      <a16:colId xmlns:a16="http://schemas.microsoft.com/office/drawing/2014/main" val="1491595749"/>
                    </a:ext>
                  </a:extLst>
                </a:gridCol>
                <a:gridCol w="4153359">
                  <a:extLst>
                    <a:ext uri="{9D8B030D-6E8A-4147-A177-3AD203B41FA5}">
                      <a16:colId xmlns:a16="http://schemas.microsoft.com/office/drawing/2014/main" val="506037718"/>
                    </a:ext>
                  </a:extLst>
                </a:gridCol>
                <a:gridCol w="3205907">
                  <a:extLst>
                    <a:ext uri="{9D8B030D-6E8A-4147-A177-3AD203B41FA5}">
                      <a16:colId xmlns:a16="http://schemas.microsoft.com/office/drawing/2014/main" val="2514185506"/>
                    </a:ext>
                  </a:extLst>
                </a:gridCol>
              </a:tblGrid>
              <a:tr h="60841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결측치</a:t>
                      </a:r>
                      <a:endParaRPr lang="en-US" altLang="ko-KR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MCAR</a:t>
                      </a:r>
                      <a:endParaRPr lang="ko-KR" altLang="en-US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Missing Completely At Random</a:t>
                      </a:r>
                      <a:endParaRPr lang="ko-KR" altLang="en-US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완전 무작위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143780"/>
                  </a:ext>
                </a:extLst>
              </a:tr>
              <a:tr h="6084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MAR</a:t>
                      </a:r>
                      <a:endParaRPr lang="ko-KR" altLang="en-US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Missing At Random</a:t>
                      </a:r>
                      <a:endParaRPr lang="ko-KR" altLang="en-US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임의적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551635"/>
                  </a:ext>
                </a:extLst>
              </a:tr>
              <a:tr h="6084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NI</a:t>
                      </a:r>
                      <a:endParaRPr lang="ko-KR" altLang="en-US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Non-Ignorable</a:t>
                      </a:r>
                      <a:endParaRPr lang="ko-KR" altLang="en-US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무시할 수 없는 결측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96300"/>
                  </a:ext>
                </a:extLst>
              </a:tr>
            </a:tbl>
          </a:graphicData>
        </a:graphic>
      </p:graphicFrame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0EB00C31-9A6D-4511-B86B-B44B1A10C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834285"/>
              </p:ext>
            </p:extLst>
          </p:nvPr>
        </p:nvGraphicFramePr>
        <p:xfrm>
          <a:off x="738130" y="3461029"/>
          <a:ext cx="10631276" cy="3017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564395">
                  <a:extLst>
                    <a:ext uri="{9D8B030D-6E8A-4147-A177-3AD203B41FA5}">
                      <a16:colId xmlns:a16="http://schemas.microsoft.com/office/drawing/2014/main" val="4188407600"/>
                    </a:ext>
                  </a:extLst>
                </a:gridCol>
                <a:gridCol w="1608463">
                  <a:extLst>
                    <a:ext uri="{9D8B030D-6E8A-4147-A177-3AD203B41FA5}">
                      <a16:colId xmlns:a16="http://schemas.microsoft.com/office/drawing/2014/main" val="1491595749"/>
                    </a:ext>
                  </a:extLst>
                </a:gridCol>
                <a:gridCol w="2225407">
                  <a:extLst>
                    <a:ext uri="{9D8B030D-6E8A-4147-A177-3AD203B41FA5}">
                      <a16:colId xmlns:a16="http://schemas.microsoft.com/office/drawing/2014/main" val="506037718"/>
                    </a:ext>
                  </a:extLst>
                </a:gridCol>
                <a:gridCol w="5233011">
                  <a:extLst>
                    <a:ext uri="{9D8B030D-6E8A-4147-A177-3AD203B41FA5}">
                      <a16:colId xmlns:a16="http://schemas.microsoft.com/office/drawing/2014/main" val="2514185506"/>
                    </a:ext>
                  </a:extLst>
                </a:gridCol>
              </a:tblGrid>
              <a:tr h="7332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결측치</a:t>
                      </a:r>
                      <a:endParaRPr lang="en-US" altLang="ko-KR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처리</a:t>
                      </a:r>
                      <a:endParaRPr lang="en-US" altLang="ko-KR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완전 제거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List-wise deletion</a:t>
                      </a:r>
                      <a:endParaRPr lang="ko-KR" altLang="en-US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·</a:t>
                      </a:r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보편적인 방법</a:t>
                      </a:r>
                      <a:endParaRPr lang="en-US" altLang="ko-KR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·</a:t>
                      </a:r>
                      <a:r>
                        <a:rPr lang="ko-KR" altLang="en-US" sz="2000" dirty="0" err="1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결측율이</a:t>
                      </a:r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 높을 때 정보의 손실</a:t>
                      </a:r>
                      <a:endParaRPr lang="en-US" altLang="ko-KR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·</a:t>
                      </a:r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각 변수의 분산을 증가하게 하는 비효율적인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143780"/>
                  </a:ext>
                </a:extLst>
              </a:tr>
              <a:tr h="7332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단일 대체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Single Imputation</a:t>
                      </a:r>
                      <a:endParaRPr lang="ko-KR" altLang="en-US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·</a:t>
                      </a:r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다양성을 반영하지 못함</a:t>
                      </a:r>
                      <a:endParaRPr lang="en-US" altLang="ko-KR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·</a:t>
                      </a:r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관측된 자료에 의존하는 문제</a:t>
                      </a:r>
                      <a:endParaRPr lang="en-US" altLang="ko-KR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·</a:t>
                      </a:r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구간을 나누어 구간별 평균</a:t>
                      </a:r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/</a:t>
                      </a:r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중앙값</a:t>
                      </a:r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/</a:t>
                      </a:r>
                      <a:r>
                        <a:rPr lang="ko-KR" altLang="en-US" sz="2000" dirty="0" err="1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최빈값을</a:t>
                      </a:r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 구해서 대체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551635"/>
                  </a:ext>
                </a:extLst>
              </a:tr>
              <a:tr h="7332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다중 대체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Multiple Imputation</a:t>
                      </a:r>
                      <a:endParaRPr lang="ko-KR" altLang="en-US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·</a:t>
                      </a:r>
                      <a:r>
                        <a:rPr lang="ko-KR" altLang="en-US" sz="2000" dirty="0" err="1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결측이</a:t>
                      </a:r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 완전 무작위로 발생한다는 가정</a:t>
                      </a:r>
                      <a:endParaRPr lang="en-US" altLang="ko-KR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·</a:t>
                      </a:r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대체가 가능한 값들의 분포로부터 추출된 값으로 대체한</a:t>
                      </a:r>
                      <a:endParaRPr lang="en-US" altLang="ko-KR" sz="20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  </a:t>
                      </a:r>
                      <a:r>
                        <a:rPr lang="ko-KR" altLang="en-US" sz="2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완전한 데이터세트를 만들어 대체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963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3CDDBD-DCA7-4209-B20B-57C545EF34E6}"/>
              </a:ext>
            </a:extLst>
          </p:cNvPr>
          <p:cNvSpPr txBox="1"/>
          <p:nvPr/>
        </p:nvSpPr>
        <p:spPr>
          <a:xfrm>
            <a:off x="2306191" y="4120250"/>
            <a:ext cx="521297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drop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8E8C9-646A-4872-B172-A81C294035EF}"/>
              </a:ext>
            </a:extLst>
          </p:cNvPr>
          <p:cNvSpPr txBox="1"/>
          <p:nvPr/>
        </p:nvSpPr>
        <p:spPr>
          <a:xfrm>
            <a:off x="2304353" y="5131966"/>
            <a:ext cx="1042273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imputation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3533F-E218-41BE-9CA6-C67069F56EDB}"/>
              </a:ext>
            </a:extLst>
          </p:cNvPr>
          <p:cNvSpPr txBox="1"/>
          <p:nvPr/>
        </p:nvSpPr>
        <p:spPr>
          <a:xfrm>
            <a:off x="2313534" y="6129741"/>
            <a:ext cx="1042273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imputation</a:t>
            </a:r>
          </a:p>
        </p:txBody>
      </p:sp>
    </p:spTree>
    <p:extLst>
      <p:ext uri="{BB962C8B-B14F-4D97-AF65-F5344CB8AC3E}">
        <p14:creationId xmlns:p14="http://schemas.microsoft.com/office/powerpoint/2010/main" val="171591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1370C2C-1D86-472F-9A26-34F6E1B7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326" y="1691307"/>
            <a:ext cx="7831349" cy="508271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292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latin typeface="Soul 스케치" panose="02030903000000000000" pitchFamily="18" charset="-127"/>
                <a:ea typeface="Soul 스케치" panose="02030903000000000000" pitchFamily="18" charset="-127"/>
              </a:rPr>
              <a:t>missingno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4E8CF-4175-49FC-BA3E-DB433DCFB64E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결측치를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눈으로 확인해보자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FBEB14C-D647-46EA-97A0-32F55C6C5233}"/>
              </a:ext>
            </a:extLst>
          </p:cNvPr>
          <p:cNvCxnSpPr/>
          <p:nvPr/>
        </p:nvCxnSpPr>
        <p:spPr>
          <a:xfrm>
            <a:off x="5822302" y="2640567"/>
            <a:ext cx="0" cy="55050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FABAE6-05B1-41DE-95CF-D5279A860633}"/>
              </a:ext>
            </a:extLst>
          </p:cNvPr>
          <p:cNvCxnSpPr/>
          <p:nvPr/>
        </p:nvCxnSpPr>
        <p:spPr>
          <a:xfrm>
            <a:off x="8354008" y="2640567"/>
            <a:ext cx="0" cy="55050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AA80155-7719-4981-AFEA-056EC037DA3B}"/>
              </a:ext>
            </a:extLst>
          </p:cNvPr>
          <p:cNvCxnSpPr/>
          <p:nvPr/>
        </p:nvCxnSpPr>
        <p:spPr>
          <a:xfrm>
            <a:off x="8907626" y="2640567"/>
            <a:ext cx="0" cy="55050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597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556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Titanic’s Dataset (train)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1BC91AB4-8693-41D2-AF17-692C8562A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895773"/>
              </p:ext>
            </p:extLst>
          </p:nvPr>
        </p:nvGraphicFramePr>
        <p:xfrm>
          <a:off x="298580" y="1422663"/>
          <a:ext cx="11616613" cy="50398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5616">
                  <a:extLst>
                    <a:ext uri="{9D8B030D-6E8A-4147-A177-3AD203B41FA5}">
                      <a16:colId xmlns:a16="http://schemas.microsoft.com/office/drawing/2014/main" val="1894157378"/>
                    </a:ext>
                  </a:extLst>
                </a:gridCol>
                <a:gridCol w="1200588">
                  <a:extLst>
                    <a:ext uri="{9D8B030D-6E8A-4147-A177-3AD203B41FA5}">
                      <a16:colId xmlns:a16="http://schemas.microsoft.com/office/drawing/2014/main" val="1101610243"/>
                    </a:ext>
                  </a:extLst>
                </a:gridCol>
                <a:gridCol w="3387012">
                  <a:extLst>
                    <a:ext uri="{9D8B030D-6E8A-4147-A177-3AD203B41FA5}">
                      <a16:colId xmlns:a16="http://schemas.microsoft.com/office/drawing/2014/main" val="732664391"/>
                    </a:ext>
                  </a:extLst>
                </a:gridCol>
                <a:gridCol w="830424">
                  <a:extLst>
                    <a:ext uri="{9D8B030D-6E8A-4147-A177-3AD203B41FA5}">
                      <a16:colId xmlns:a16="http://schemas.microsoft.com/office/drawing/2014/main" val="68769463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87325899"/>
                    </a:ext>
                  </a:extLst>
                </a:gridCol>
                <a:gridCol w="737118">
                  <a:extLst>
                    <a:ext uri="{9D8B030D-6E8A-4147-A177-3AD203B41FA5}">
                      <a16:colId xmlns:a16="http://schemas.microsoft.com/office/drawing/2014/main" val="2912499811"/>
                    </a:ext>
                  </a:extLst>
                </a:gridCol>
                <a:gridCol w="4226769">
                  <a:extLst>
                    <a:ext uri="{9D8B030D-6E8A-4147-A177-3AD203B41FA5}">
                      <a16:colId xmlns:a16="http://schemas.microsoft.com/office/drawing/2014/main" val="274434574"/>
                    </a:ext>
                  </a:extLst>
                </a:gridCol>
              </a:tblGrid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no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Variable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Definition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non-null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type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unique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key / values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77340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PassengerId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891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int64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555836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2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Survived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Survival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891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int64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0 = No, 1 = Yes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458330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3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Pclass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Ticket class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891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int64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1 = 1</a:t>
                      </a:r>
                      <a:r>
                        <a:rPr lang="en-US" altLang="ko-KR" sz="1400" baseline="30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st</a:t>
                      </a: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, 2 = 2</a:t>
                      </a:r>
                      <a:r>
                        <a:rPr lang="en-US" altLang="ko-KR" sz="1400" baseline="30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nd</a:t>
                      </a: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, 3 = 3</a:t>
                      </a:r>
                      <a:r>
                        <a:rPr lang="en-US" altLang="ko-KR" sz="1400" baseline="300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rd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157034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4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Name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891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object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891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37207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5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Sex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891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object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2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male / female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37067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6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Age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714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float64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0.42 ~ 80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704679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7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SibSp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# of siblings / spouses abroad the Titanic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함께 탑승한 형제와 배우자 수</a:t>
                      </a: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891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int64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0 ~ 8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902060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Parch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# of parents / children abroad the Titanic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함께 탑승한 부모와 아이 수</a:t>
                      </a: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891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int64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0 ~ 6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180438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9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Ticket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Ticket number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891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object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681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360794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10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Fare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Passenger fare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891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float64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0 ~ 512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44262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11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Cabin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Cabin number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객실 번호</a:t>
                      </a: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204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object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147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138567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12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Embarked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Port of Embarkation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탑승 항구</a:t>
                      </a:r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889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object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3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런닝맨 전소민체" panose="02000503000000020003" pitchFamily="2" charset="-127"/>
                          <a:ea typeface="런닝맨 전소민체" panose="02000503000000020003" pitchFamily="2" charset="-127"/>
                        </a:rPr>
                        <a:t>C = Cherbourg, Q = Queenstown, S = Southampton</a:t>
                      </a:r>
                      <a:endParaRPr lang="ko-KR" altLang="en-US" sz="1400" dirty="0">
                        <a:latin typeface="런닝맨 전소민체" panose="02000503000000020003" pitchFamily="2" charset="-127"/>
                        <a:ea typeface="런닝맨 전소민체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004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318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072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Drop - Cabin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247FD-6604-4711-A47D-7176C56D7B84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Column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中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Cabin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의 경우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204/891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개의 값만 존재 →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Drop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을 하는 것이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바람직해보인다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9E79F-54E6-4485-8265-01B1AAB9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86" y="1785643"/>
            <a:ext cx="2933073" cy="331153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01779F6-913B-4923-BBD6-0976FFBE3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90" y="1785643"/>
            <a:ext cx="4093027" cy="329863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C40B24-BD3C-42A9-914A-F826E2773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86" y="5201730"/>
            <a:ext cx="4139879" cy="147959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6554EC-6CF6-4BC9-A82E-65B361EFA552}"/>
              </a:ext>
            </a:extLst>
          </p:cNvPr>
          <p:cNvSpPr/>
          <p:nvPr/>
        </p:nvSpPr>
        <p:spPr>
          <a:xfrm>
            <a:off x="1312975" y="4406483"/>
            <a:ext cx="2410727" cy="1655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89CB28-BB4F-423E-8131-5A9B85F9060B}"/>
              </a:ext>
            </a:extLst>
          </p:cNvPr>
          <p:cNvSpPr/>
          <p:nvPr/>
        </p:nvSpPr>
        <p:spPr>
          <a:xfrm>
            <a:off x="4617412" y="2335576"/>
            <a:ext cx="1244116" cy="2666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DE7A04-44EC-4161-9B86-23023AF1B8E5}"/>
              </a:ext>
            </a:extLst>
          </p:cNvPr>
          <p:cNvSpPr/>
          <p:nvPr/>
        </p:nvSpPr>
        <p:spPr>
          <a:xfrm>
            <a:off x="3789801" y="5528417"/>
            <a:ext cx="750492" cy="1065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6EFBC-3DC7-47C7-8C79-E7ECED26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106" y="2885783"/>
            <a:ext cx="3381375" cy="343852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85DC0-BF90-4556-ADEC-1A406ACCB828}"/>
              </a:ext>
            </a:extLst>
          </p:cNvPr>
          <p:cNvSpPr/>
          <p:nvPr/>
        </p:nvSpPr>
        <p:spPr>
          <a:xfrm>
            <a:off x="8182195" y="2951982"/>
            <a:ext cx="2950218" cy="26494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0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09" y="355002"/>
            <a:ext cx="1069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DSP (Data Science Process)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614142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https://en.wikipedia.org/wiki/Cross-industry_standard_process_for_data_mining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9912B6-E75A-4626-BA2B-4EE5AFA3C5FC}"/>
              </a:ext>
            </a:extLst>
          </p:cNvPr>
          <p:cNvSpPr/>
          <p:nvPr/>
        </p:nvSpPr>
        <p:spPr>
          <a:xfrm>
            <a:off x="585117" y="1434613"/>
            <a:ext cx="10968708" cy="2063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360000" rtlCol="0" anchor="t" anchorCtr="0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1997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7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월 유럽에서 시작된 프로젝트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(200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 이상 회사에서 참여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→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1999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6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월 방법론 처음 완성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 세계에서 가장 많이 사용되는 데이터 마이닝 표준 방법론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초보자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전문가가 비즈니스 전문가와 함께 모형을 만들어 내는 포괄적인 데이터 마이닝 방법론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프로세스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http://www.crisp-dm.org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홈페이지는 현재 접속 안됨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1A8316-1204-4E2B-919F-B049BD8C1E11}"/>
              </a:ext>
            </a:extLst>
          </p:cNvPr>
          <p:cNvSpPr/>
          <p:nvPr/>
        </p:nvSpPr>
        <p:spPr>
          <a:xfrm>
            <a:off x="730190" y="1248312"/>
            <a:ext cx="6092641" cy="372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0" rIns="0" bIns="0" rtlCol="0" anchor="ctr"/>
          <a:lstStyle/>
          <a:p>
            <a:r>
              <a:rPr lang="en-US" altLang="ko-KR" b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CRISP-DM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(Cross-industry standard process for data mining)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D67B67-07F2-4FCA-9BD1-38DB241DF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5" y="1497822"/>
            <a:ext cx="1928370" cy="19331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74EDAB-C0BA-42C1-AF01-7F33107BF676}"/>
              </a:ext>
            </a:extLst>
          </p:cNvPr>
          <p:cNvSpPr/>
          <p:nvPr/>
        </p:nvSpPr>
        <p:spPr>
          <a:xfrm>
            <a:off x="585117" y="3846298"/>
            <a:ext cx="10968708" cy="2063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360000" rtlCol="0" anchor="t" anchorCtr="0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1996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Fayyad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 체계적으로 정리한 데이터 마이닝 프로세스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기술과 데이터베이스를 중심으로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Insight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발굴을 위한 절차와 단계 정리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데이터베이스에서 의미 있는 지식을 탐색하는 데이터 마이닝부터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기계학습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패턴인식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시각화 등에서 응용될 수 있는 구조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AF3112-8157-4EB6-9D39-3FB8C56D6D4D}"/>
              </a:ext>
            </a:extLst>
          </p:cNvPr>
          <p:cNvSpPr/>
          <p:nvPr/>
        </p:nvSpPr>
        <p:spPr>
          <a:xfrm>
            <a:off x="730190" y="3659997"/>
            <a:ext cx="6092641" cy="372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0" rIns="0" bIns="0" rtlCol="0" anchor="ctr"/>
          <a:lstStyle/>
          <a:p>
            <a:r>
              <a:rPr lang="en-US" altLang="ko-KR" b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KDD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(Knowledge Discovery in Database)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DB8D8-2314-48C2-A045-7BCF53C96CCC}"/>
              </a:ext>
            </a:extLst>
          </p:cNvPr>
          <p:cNvSpPr txBox="1"/>
          <p:nvPr/>
        </p:nvSpPr>
        <p:spPr>
          <a:xfrm>
            <a:off x="225909" y="6058271"/>
            <a:ext cx="336502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4"/>
              </a:rPr>
              <a:t>https://en.wikipedia.org/wiki/Data_mining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C59255-2BC5-43D0-AF63-3AE0D434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320" y="3972397"/>
            <a:ext cx="4181475" cy="18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62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54762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Imputation - Age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247FD-6604-4711-A47D-7176C56D7B84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Age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항목에 대해서 값 대체를 해보자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7270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2723841" y="3044279"/>
            <a:ext cx="6744347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#5. Feature</a:t>
            </a:r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353861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D26AABA-4BA8-40AF-8218-B1DF80D8F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6" y="1751680"/>
            <a:ext cx="4114198" cy="16039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5687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err="1">
                <a:latin typeface="Soul 스케치" panose="02030903000000000000" pitchFamily="18" charset="-127"/>
                <a:ea typeface="Soul 스케치" panose="02030903000000000000" pitchFamily="18" charset="-127"/>
              </a:rPr>
              <a:t>Pclass</a:t>
            </a:r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 – 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티켓 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티켓 클래스에 따라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생존률이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어떻게 되는지 살펴보자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C79C12-B25A-4BCA-9578-E48934FA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28" y="2118932"/>
            <a:ext cx="4027886" cy="164711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00DE8F-5319-4393-A6A6-985D0C171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813" y="2512504"/>
            <a:ext cx="4035079" cy="163273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D4DD32-5968-49AA-B8FB-C3C3C37DF88F}"/>
              </a:ext>
            </a:extLst>
          </p:cNvPr>
          <p:cNvSpPr txBox="1"/>
          <p:nvPr/>
        </p:nvSpPr>
        <p:spPr>
          <a:xfrm>
            <a:off x="5271274" y="1775821"/>
            <a:ext cx="4035079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Survived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값이 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0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과 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로 표현되기에 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sum()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으로 예쁘게 확인 가능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51C7F1-7BFB-4578-BC3A-7C5A96069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942" y="2253980"/>
            <a:ext cx="3937518" cy="43297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FCC5D1-C56D-4316-873F-02341A607689}"/>
              </a:ext>
            </a:extLst>
          </p:cNvPr>
          <p:cNvSpPr txBox="1"/>
          <p:nvPr/>
        </p:nvSpPr>
        <p:spPr>
          <a:xfrm>
            <a:off x="479396" y="4368049"/>
            <a:ext cx="2978701" cy="7117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3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등급 선실에 가장 많은 사람들이 있었지만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생존률은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등급이 가장 높고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3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등급이 가장 낮다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F5BB1-2975-48BC-BECA-48CCF696CE6B}"/>
              </a:ext>
            </a:extLst>
          </p:cNvPr>
          <p:cNvSpPr txBox="1"/>
          <p:nvPr/>
        </p:nvSpPr>
        <p:spPr>
          <a:xfrm>
            <a:off x="4021062" y="5280742"/>
            <a:ext cx="2914580" cy="7117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Pclass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 따라 </a:t>
            </a:r>
            <a:r>
              <a:rPr lang="ko-KR" altLang="en-US" sz="1400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생존률이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변화하는 것이 보이며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값의 분포도 그대로 사용해도 될 것으로 보인다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37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1679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Age –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나이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나이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(Age)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의 경우 </a:t>
            </a:r>
            <a:r>
              <a:rPr lang="en-US" altLang="ko-KR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Pclass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와는 다르게 다양한 이슈거리가 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595A58-7F75-43BC-9F68-9377ACA2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4" y="2057933"/>
            <a:ext cx="1903966" cy="244403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514629-39AE-456D-8525-B94D9B8AF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82" y="2057933"/>
            <a:ext cx="5431662" cy="24498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A07FB5-5C98-4F7D-93FF-65E5A2DF9A96}"/>
              </a:ext>
            </a:extLst>
          </p:cNvPr>
          <p:cNvSpPr/>
          <p:nvPr/>
        </p:nvSpPr>
        <p:spPr>
          <a:xfrm>
            <a:off x="5255041" y="2420957"/>
            <a:ext cx="616949" cy="197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474464-D2A7-46F4-9D76-6615DFC29858}"/>
              </a:ext>
            </a:extLst>
          </p:cNvPr>
          <p:cNvSpPr/>
          <p:nvPr/>
        </p:nvSpPr>
        <p:spPr>
          <a:xfrm>
            <a:off x="715579" y="3208663"/>
            <a:ext cx="1377627" cy="1514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45560D-D306-4E4D-9D0D-49782F7DA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263" y="2057933"/>
            <a:ext cx="3835966" cy="384418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EC535A-9AB4-46A0-B9C2-D30C0F1DF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75" y="4629335"/>
            <a:ext cx="7453170" cy="152061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355642-2AC9-4A81-AA46-C80D6D001A77}"/>
              </a:ext>
            </a:extLst>
          </p:cNvPr>
          <p:cNvSpPr txBox="1"/>
          <p:nvPr/>
        </p:nvSpPr>
        <p:spPr>
          <a:xfrm>
            <a:off x="512027" y="1664045"/>
            <a:ext cx="1705916" cy="388568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177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개의 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Null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값이 있다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6ED5F-22BD-444E-9520-4DB8FD7BD111}"/>
              </a:ext>
            </a:extLst>
          </p:cNvPr>
          <p:cNvSpPr txBox="1"/>
          <p:nvPr/>
        </p:nvSpPr>
        <p:spPr>
          <a:xfrm>
            <a:off x="3868617" y="1664045"/>
            <a:ext cx="2847254" cy="388568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0.42 ~ 80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까지의 넓은 분포를 가지고 있다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162473-EB0E-4D6F-9B56-9134FD7EB865}"/>
              </a:ext>
            </a:extLst>
          </p:cNvPr>
          <p:cNvSpPr txBox="1"/>
          <p:nvPr/>
        </p:nvSpPr>
        <p:spPr>
          <a:xfrm>
            <a:off x="9410535" y="1664045"/>
            <a:ext cx="1300357" cy="388568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그래프로 확인해보자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B970D2-39A5-44EE-8666-C5471B661AFA}"/>
              </a:ext>
            </a:extLst>
          </p:cNvPr>
          <p:cNvSpPr txBox="1"/>
          <p:nvPr/>
        </p:nvSpPr>
        <p:spPr>
          <a:xfrm>
            <a:off x="2957091" y="6113299"/>
            <a:ext cx="2364750" cy="388568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Null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값의 모습을 그래프로 볼 수 있다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6560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1679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Age –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나이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 여부와 관련이 높을 것으로 추정이 되며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Null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값이 그다지 많지 않으므로 값을 채워 넣는 것이 바람직해 보인다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여기에서는 일단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중간값으로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채워 넣도록 해보았다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3E66CC-7532-4887-AF76-52E556A3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738" y="3111006"/>
            <a:ext cx="3796746" cy="264341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7FC6F8-6E47-4E18-9632-6655819F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28" y="2755467"/>
            <a:ext cx="3796746" cy="324489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B8A462-3605-4028-B1EE-465800D8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391" y="3599330"/>
            <a:ext cx="2337335" cy="191236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2E99CD-B478-47C1-89DE-26B8D7322A92}"/>
              </a:ext>
            </a:extLst>
          </p:cNvPr>
          <p:cNvSpPr txBox="1"/>
          <p:nvPr/>
        </p:nvSpPr>
        <p:spPr>
          <a:xfrm>
            <a:off x="9055109" y="5754417"/>
            <a:ext cx="1326004" cy="7117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중간값으로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채워 넣고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살펴보면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 ^^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D9002B-96F8-4B52-A755-8D89258F6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380" y="2186299"/>
            <a:ext cx="3116490" cy="213876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9D3482-9564-474A-9A7B-D9DD9F112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2380" y="4432712"/>
            <a:ext cx="3116490" cy="215545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1252D0-540E-469E-9D8F-49E048E9505A}"/>
              </a:ext>
            </a:extLst>
          </p:cNvPr>
          <p:cNvSpPr txBox="1"/>
          <p:nvPr/>
        </p:nvSpPr>
        <p:spPr>
          <a:xfrm>
            <a:off x="1547101" y="2072085"/>
            <a:ext cx="1707520" cy="7117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정수형도 아니고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실수형으로 골고루 퍼져 있다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A2B935-EF87-4977-9F3B-0BA5A4701371}"/>
              </a:ext>
            </a:extLst>
          </p:cNvPr>
          <p:cNvSpPr txBox="1"/>
          <p:nvPr/>
        </p:nvSpPr>
        <p:spPr>
          <a:xfrm>
            <a:off x="7519178" y="2186299"/>
            <a:ext cx="3631123" cy="388568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승객 분포와 생존자 분포가 묘하게 다른 부분이 있는 것 같다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20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1679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Age –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나이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실수형을 그대로 사용하지 않고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그룹으로 묶어서 살펴보았다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3F2214-2728-4FD2-8605-BBFC6E37A521}"/>
              </a:ext>
            </a:extLst>
          </p:cNvPr>
          <p:cNvSpPr txBox="1"/>
          <p:nvPr/>
        </p:nvSpPr>
        <p:spPr>
          <a:xfrm>
            <a:off x="2420645" y="5720113"/>
            <a:ext cx="194636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altLang="ko-KR" sz="1400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AgeGroup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컬럼을 만들었다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73D81-B740-4515-A5D7-610E7CB5D8E1}"/>
              </a:ext>
            </a:extLst>
          </p:cNvPr>
          <p:cNvSpPr txBox="1"/>
          <p:nvPr/>
        </p:nvSpPr>
        <p:spPr>
          <a:xfrm>
            <a:off x="8229335" y="5720113"/>
            <a:ext cx="1776448" cy="73866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그룹으로 묶으니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algn="ctr"/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조금 더 통계 관리를 하기에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algn="ctr"/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좋아 보인다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1F4FD2-549B-42DC-AA60-CE636AB2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40" y="1993669"/>
            <a:ext cx="5572125" cy="363855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982FD1-CDD5-4F56-BADB-5DFBB8675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800" y="1993670"/>
            <a:ext cx="4699518" cy="36439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5257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902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Cabin –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객실 번호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전체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891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 항목 中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687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개나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Null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값이다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다른 값으로 채워 넣어도 의미가 없을 수 밖에 없기에 대상에서 제외하겠다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5D9854-54B8-48AA-B0BC-A815B90DC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101" y="2860027"/>
            <a:ext cx="2000250" cy="272415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E96607-78C0-48F2-8A67-6EA05D84656D}"/>
              </a:ext>
            </a:extLst>
          </p:cNvPr>
          <p:cNvSpPr/>
          <p:nvPr/>
        </p:nvSpPr>
        <p:spPr>
          <a:xfrm>
            <a:off x="3531736" y="4804198"/>
            <a:ext cx="1377627" cy="1514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FFEFAB-1F0A-4602-A94E-F0197D61B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806" y="2703058"/>
            <a:ext cx="3762375" cy="301942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5856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87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Embarked –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탑승 항구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앞에서도 확인했지만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2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개의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Null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값을 갖고 있는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column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 여부와 관련도 있어 보이고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Null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2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개밖에 없기에 가장 많은 분포를 갖고 있는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‘S’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값으로 채워 넣어보았다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593C38-E4B6-401D-87B9-8C063D48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67" y="2154634"/>
            <a:ext cx="3373699" cy="431482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744475-34B2-4F15-884D-7F1D0379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665" y="2154634"/>
            <a:ext cx="5657850" cy="431482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312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616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Fare –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티켓 요금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가만히 살펴보면 </a:t>
            </a:r>
            <a:r>
              <a:rPr lang="en-US" altLang="ko-KR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Pclass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와 그다지 달라 보이지 않는다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결국은 등급별로 요금이 올라가기에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그냥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삭제해버리기로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하였다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151983-31D9-42CD-84E1-4B8BCDB3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40" y="2547160"/>
            <a:ext cx="4314825" cy="366712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AAEFD2-2070-491D-BE8E-C534B075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808" y="2961497"/>
            <a:ext cx="3162300" cy="283845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E5A717-8273-4601-BEED-6CC255D92162}"/>
              </a:ext>
            </a:extLst>
          </p:cNvPr>
          <p:cNvSpPr txBox="1"/>
          <p:nvPr/>
        </p:nvSpPr>
        <p:spPr>
          <a:xfrm>
            <a:off x="2105417" y="2239383"/>
            <a:ext cx="307327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어느정도 그룹으로 묶기 위한 작업이 포함되어 있다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008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5133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Ticket –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티켓 번호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어떤 의미를 갖고 있는지 아직은 분석해내지 못했다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그냥 삭제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해버리기로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하였다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4DC144-CFFC-4732-A735-181AF1C23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82" y="3296176"/>
            <a:ext cx="2778676" cy="195064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25DC0F-B730-4660-A900-387EAFDC5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255" y="2745718"/>
            <a:ext cx="3904614" cy="305156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E9A7A9-BA2F-41D4-96D4-0D446773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466" y="2937999"/>
            <a:ext cx="3400425" cy="26670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212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09" y="355002"/>
            <a:ext cx="1069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TDSP (Team Data Science Process)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720742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https://docs.microsoft.com/ko-kr/azure/machine-learning/team-data-science-process/overview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73A3C-623E-4267-99CE-5B161195F286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2016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Microsoft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에서 공개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D102F-06C8-4A1D-AA31-571DA0C07F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8457" y="1283876"/>
            <a:ext cx="6808036" cy="507882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F538EE2-FA41-4687-A378-7E3361BEF6F3}"/>
              </a:ext>
            </a:extLst>
          </p:cNvPr>
          <p:cNvSpPr/>
          <p:nvPr/>
        </p:nvSpPr>
        <p:spPr>
          <a:xfrm>
            <a:off x="649321" y="1915038"/>
            <a:ext cx="3895725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Business Understanding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비즈니스 이해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8F1D43E-64CF-4845-A12D-FCBB402FD70B}"/>
              </a:ext>
            </a:extLst>
          </p:cNvPr>
          <p:cNvSpPr/>
          <p:nvPr/>
        </p:nvSpPr>
        <p:spPr>
          <a:xfrm>
            <a:off x="649321" y="2799367"/>
            <a:ext cx="3895725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 Acquisition &amp; Understanding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취득 및 이해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CB8EDF2-5634-4BF7-8B4C-26B5434DA7D6}"/>
              </a:ext>
            </a:extLst>
          </p:cNvPr>
          <p:cNvSpPr/>
          <p:nvPr/>
        </p:nvSpPr>
        <p:spPr>
          <a:xfrm>
            <a:off x="649321" y="3683696"/>
            <a:ext cx="3895725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Modeling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모델링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6B519D1-4CC2-49AD-857C-12B4842DADC0}"/>
              </a:ext>
            </a:extLst>
          </p:cNvPr>
          <p:cNvSpPr/>
          <p:nvPr/>
        </p:nvSpPr>
        <p:spPr>
          <a:xfrm>
            <a:off x="649321" y="4568025"/>
            <a:ext cx="3895725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Deployment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배포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D1B34B-053C-43B4-8BD1-88CD950BC0E0}"/>
              </a:ext>
            </a:extLst>
          </p:cNvPr>
          <p:cNvSpPr/>
          <p:nvPr/>
        </p:nvSpPr>
        <p:spPr>
          <a:xfrm>
            <a:off x="649321" y="5452353"/>
            <a:ext cx="3895725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Customer Acceptance</a:t>
            </a:r>
          </a:p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고객 승인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DBD7002-3A9E-4D3B-9EF7-FD3AC337BFA9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>
            <a:off x="2597184" y="2561369"/>
            <a:ext cx="0" cy="23799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8D074C-6819-4C4B-8305-BC76F9366B9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597184" y="3445698"/>
            <a:ext cx="0" cy="23799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4804DF-27DD-49F2-AEFB-8FB7393E3A7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597184" y="4330027"/>
            <a:ext cx="0" cy="23799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79AACC-51F3-47AA-93D5-D050DE551BA5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597184" y="5214356"/>
            <a:ext cx="0" cy="23799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965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509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Feature Engineering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학습모델이 데이터의 특성을 잘 이해하고 반영하여 성능이 향상될 수 있도록 특징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(feature)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을 생성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수정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가공하는 일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알고리즘을 작동하기 위해 데이터에 대한 도메인 지식을 활용하여 특징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(Feature)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를 만들어내는 과정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&lt;Wikipedia&gt;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2016188-EB66-4D6E-AC1C-A35974BC70D5}"/>
              </a:ext>
            </a:extLst>
          </p:cNvPr>
          <p:cNvSpPr/>
          <p:nvPr/>
        </p:nvSpPr>
        <p:spPr>
          <a:xfrm>
            <a:off x="4410365" y="2630366"/>
            <a:ext cx="3076575" cy="8191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 Engineering</a:t>
            </a:r>
            <a:endParaRPr lang="ko-KR" altLang="en-US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76D8780-1CBC-495F-9371-9F8193A30535}"/>
              </a:ext>
            </a:extLst>
          </p:cNvPr>
          <p:cNvSpPr/>
          <p:nvPr/>
        </p:nvSpPr>
        <p:spPr>
          <a:xfrm>
            <a:off x="480333" y="4138765"/>
            <a:ext cx="3409950" cy="12154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Dimension Reduction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차원 감소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= feature extraction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특징 추출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95A0DA-01AB-439D-8BB0-69AAD5D7F814}"/>
              </a:ext>
            </a:extLst>
          </p:cNvPr>
          <p:cNvSpPr/>
          <p:nvPr/>
        </p:nvSpPr>
        <p:spPr>
          <a:xfrm>
            <a:off x="4243991" y="4138765"/>
            <a:ext cx="3409950" cy="12154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 Selection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특징 선택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= Feature Ranking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특징 랭킹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= Feature Importance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특징 중요도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0FD84DA-7164-4A50-8817-F6AE19BA610E}"/>
              </a:ext>
            </a:extLst>
          </p:cNvPr>
          <p:cNvSpPr/>
          <p:nvPr/>
        </p:nvSpPr>
        <p:spPr>
          <a:xfrm>
            <a:off x="8007649" y="4138765"/>
            <a:ext cx="3409950" cy="12154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Feature (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특징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2CF772A-DA5F-4F14-B400-E14E4BE21576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5400000" flipH="1" flipV="1">
            <a:off x="5948966" y="375107"/>
            <a:ext cx="12700" cy="7527316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FD4C58A-1CB5-4328-A007-2BFAF6AFD0EB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948653" y="3449516"/>
            <a:ext cx="313" cy="68924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716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663228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2674864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2469797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65658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707397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883101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192819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842408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891534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1952755" y="3044279"/>
            <a:ext cx="8286499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#1. Machine</a:t>
            </a:r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Learning</a:t>
            </a:r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Pipeline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996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6853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Pipeline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여기에서는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회성이기에 별도의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Pipeline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구성은 생략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D1869-CE7B-4A90-8CF0-C48A0E9F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89" y="1680836"/>
            <a:ext cx="4342100" cy="1711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FBBE5F-E2BB-439D-B2A7-E8CD1A27C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27" y="2308634"/>
            <a:ext cx="4455686" cy="3108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401B7-6209-4C46-81BE-4C77BB0D77D9}"/>
              </a:ext>
            </a:extLst>
          </p:cNvPr>
          <p:cNvSpPr txBox="1"/>
          <p:nvPr/>
        </p:nvSpPr>
        <p:spPr>
          <a:xfrm>
            <a:off x="225910" y="6318332"/>
            <a:ext cx="285687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4"/>
              </a:rPr>
              <a:t>https://databricks.com/spark/about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2BB060-2071-4BE9-A3C7-12F95CF68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889" y="3471014"/>
            <a:ext cx="4342100" cy="21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7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633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Data Wrangling (</a:t>
            </a:r>
            <a:r>
              <a:rPr lang="ko-KR" altLang="en-US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데이터 </a:t>
            </a:r>
            <a:r>
              <a:rPr lang="ko-KR" altLang="en-US" sz="4400" err="1">
                <a:latin typeface="Soul 스케치" panose="02030903000000000000" pitchFamily="18" charset="-127"/>
                <a:ea typeface="Soul 스케치" panose="02030903000000000000" pitchFamily="18" charset="-127"/>
              </a:rPr>
              <a:t>랭글링</a:t>
            </a:r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)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원천 데이터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(raw data)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를 분석하기 좋은 데이터로 변환하는 작업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먼징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(Data Munging)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B4EAF-66EA-4CC3-91A0-AD19AEDB8191}"/>
              </a:ext>
            </a:extLst>
          </p:cNvPr>
          <p:cNvSpPr txBox="1"/>
          <p:nvPr/>
        </p:nvSpPr>
        <p:spPr>
          <a:xfrm>
            <a:off x="225910" y="6318332"/>
            <a:ext cx="3371436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https://ko.wikipedia.org/wiki/</a:t>
            </a:r>
            <a:r>
              <a:rPr lang="ko-KR" altLang="en-US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데이터</a:t>
            </a:r>
            <a:r>
              <a:rPr lang="en-US" altLang="ko-KR" sz="140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_</a:t>
            </a:r>
            <a:r>
              <a:rPr lang="ko-KR" altLang="en-US" sz="1400" err="1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랭글링</a:t>
            </a:r>
            <a:endParaRPr lang="en-US" altLang="ko-KR" sz="140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63DB56-A5E1-4406-B641-61161F720ADA}"/>
              </a:ext>
            </a:extLst>
          </p:cNvPr>
          <p:cNvSpPr/>
          <p:nvPr/>
        </p:nvSpPr>
        <p:spPr>
          <a:xfrm>
            <a:off x="4786048" y="1981494"/>
            <a:ext cx="1744825" cy="662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Gather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734CD5D-0E68-4B2D-BDF5-92F9B986336B}"/>
              </a:ext>
            </a:extLst>
          </p:cNvPr>
          <p:cNvSpPr/>
          <p:nvPr/>
        </p:nvSpPr>
        <p:spPr>
          <a:xfrm>
            <a:off x="4786048" y="2874156"/>
            <a:ext cx="1744825" cy="662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Assess</a:t>
            </a:r>
            <a:endParaRPr lang="ko-KR" altLang="en-US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9121C11-14FC-49A9-AE3E-8BDE509E794F}"/>
              </a:ext>
            </a:extLst>
          </p:cNvPr>
          <p:cNvSpPr/>
          <p:nvPr/>
        </p:nvSpPr>
        <p:spPr>
          <a:xfrm>
            <a:off x="4786048" y="3766818"/>
            <a:ext cx="1744825" cy="662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Clean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F91D9-2E88-437E-A6C0-56E92F97F8F8}"/>
              </a:ext>
            </a:extLst>
          </p:cNvPr>
          <p:cNvSpPr/>
          <p:nvPr/>
        </p:nvSpPr>
        <p:spPr>
          <a:xfrm>
            <a:off x="4786048" y="4659480"/>
            <a:ext cx="1744825" cy="662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Reassess and Iterate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ADC8BA-B026-43DD-A240-507B131DECB7}"/>
              </a:ext>
            </a:extLst>
          </p:cNvPr>
          <p:cNvSpPr/>
          <p:nvPr/>
        </p:nvSpPr>
        <p:spPr>
          <a:xfrm>
            <a:off x="4786048" y="5552141"/>
            <a:ext cx="1744825" cy="662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Store</a:t>
            </a:r>
            <a:endParaRPr lang="ko-KR" altLang="en-US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BB96BD4-ABC7-4638-A98E-BC05F726776A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5658461" y="2643967"/>
            <a:ext cx="0" cy="2301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FA6F74A-18BD-4EA8-B843-337B2791A50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58461" y="3536629"/>
            <a:ext cx="0" cy="2301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8BFE0A-C794-401D-AB3A-F83C0EDD6D4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658461" y="4429291"/>
            <a:ext cx="0" cy="2301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74DDF9-4696-40F8-A8EB-CB34F3187AC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5658461" y="5321953"/>
            <a:ext cx="0" cy="2301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0EE678A-0577-4112-8B09-FE96901A769B}"/>
              </a:ext>
            </a:extLst>
          </p:cNvPr>
          <p:cNvCxnSpPr>
            <a:cxnSpLocks/>
            <a:stCxn id="9" idx="3"/>
            <a:endCxn id="7" idx="3"/>
          </p:cNvCxnSpPr>
          <p:nvPr/>
        </p:nvCxnSpPr>
        <p:spPr>
          <a:xfrm flipV="1">
            <a:off x="6530873" y="3205393"/>
            <a:ext cx="12700" cy="178532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93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딥러닝을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이용한 자연어 처리 실습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2"/>
              </a:rPr>
              <a:t>https://wikidocs.net/21698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63ECF-214C-41A0-9813-BBC72A2FF28A}"/>
              </a:ext>
            </a:extLst>
          </p:cNvPr>
          <p:cNvSpPr txBox="1"/>
          <p:nvPr/>
        </p:nvSpPr>
        <p:spPr>
          <a:xfrm>
            <a:off x="585117" y="2413943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3"/>
              </a:rPr>
              <a:t>https://leechamin.tistory.com/26?category=827902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B98A-C772-4671-B975-CAB546D31B9A}"/>
              </a:ext>
            </a:extLst>
          </p:cNvPr>
          <p:cNvSpPr txBox="1"/>
          <p:nvPr/>
        </p:nvSpPr>
        <p:spPr>
          <a:xfrm>
            <a:off x="585117" y="169388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 링크 모음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4"/>
              </a:rPr>
              <a:t>http://solarisailab.com/deep-learning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DCC45-4140-42F7-81CD-17383707CC0D}"/>
              </a:ext>
            </a:extLst>
          </p:cNvPr>
          <p:cNvSpPr txBox="1"/>
          <p:nvPr/>
        </p:nvSpPr>
        <p:spPr>
          <a:xfrm>
            <a:off x="585117" y="2827800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5"/>
              </a:rPr>
              <a:t>https://subinium.github.io/kaggle-tutorial/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C83C8-BFED-4873-BE1E-2687E0EC99E3}"/>
              </a:ext>
            </a:extLst>
          </p:cNvPr>
          <p:cNvSpPr txBox="1"/>
          <p:nvPr/>
        </p:nvSpPr>
        <p:spPr>
          <a:xfrm>
            <a:off x="585117" y="327381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Kaggle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Korea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6"/>
              </a:rPr>
              <a:t>https://kaggle-kr.tistory.com/32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F5545-77D2-44DF-98C3-607E6CCE36CE}"/>
              </a:ext>
            </a:extLst>
          </p:cNvPr>
          <p:cNvSpPr txBox="1"/>
          <p:nvPr/>
        </p:nvSpPr>
        <p:spPr>
          <a:xfrm>
            <a:off x="585117" y="371085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7"/>
              </a:rPr>
              <a:t>https://ggodong.tistory.com/2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B0522-4FE4-474B-8C17-6F10C067D50F}"/>
              </a:ext>
            </a:extLst>
          </p:cNvPr>
          <p:cNvSpPr txBox="1"/>
          <p:nvPr/>
        </p:nvSpPr>
        <p:spPr>
          <a:xfrm>
            <a:off x="585117" y="411669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8"/>
              </a:rPr>
              <a:t>https://cyc1am3n.github.io/2018/10/09/my-first-kaggle-competition_titanic.html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062AB-C338-42F0-96E6-D72533A426F2}"/>
              </a:ext>
            </a:extLst>
          </p:cNvPr>
          <p:cNvSpPr txBox="1"/>
          <p:nvPr/>
        </p:nvSpPr>
        <p:spPr>
          <a:xfrm>
            <a:off x="585117" y="4522538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9"/>
              </a:rPr>
              <a:t>https://titanic-survivor.herokuapp.com/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DC1C0-6EED-4105-9F17-81B4AAE184A6}"/>
              </a:ext>
            </a:extLst>
          </p:cNvPr>
          <p:cNvSpPr txBox="1"/>
          <p:nvPr/>
        </p:nvSpPr>
        <p:spPr>
          <a:xfrm>
            <a:off x="585117" y="4928379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0"/>
              </a:rPr>
              <a:t>http://hero4earth.com/blog/projects/2018/01/09/Titanic_Prediction_project/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EFE98-8BA5-46D2-8517-36CF1BC4A117}"/>
              </a:ext>
            </a:extLst>
          </p:cNvPr>
          <p:cNvSpPr txBox="1"/>
          <p:nvPr/>
        </p:nvSpPr>
        <p:spPr>
          <a:xfrm>
            <a:off x="585117" y="5297711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1"/>
              </a:rPr>
              <a:t>https://writeren.tistory.com/68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9311C-85D8-42BE-8AE8-32C001AD7EBB}"/>
              </a:ext>
            </a:extLst>
          </p:cNvPr>
          <p:cNvSpPr txBox="1"/>
          <p:nvPr/>
        </p:nvSpPr>
        <p:spPr>
          <a:xfrm>
            <a:off x="585117" y="5667043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2"/>
              </a:rPr>
              <a:t>https://book.coalastudy.com/data-science-lv1/week1/stage3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25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2"/>
              </a:rPr>
              <a:t>https://blog.chulgil.me/how-to-make-blog-using-github-5/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63ECF-214C-41A0-9813-BBC72A2FF28A}"/>
              </a:ext>
            </a:extLst>
          </p:cNvPr>
          <p:cNvSpPr txBox="1"/>
          <p:nvPr/>
        </p:nvSpPr>
        <p:spPr>
          <a:xfrm>
            <a:off x="585117" y="321928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vlog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3"/>
              </a:rPr>
              <a:t>https://dataitgirls2.github.io/tutorial/Tutorial_180705_PythonReview_Lamda.html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D0E97-19EB-492E-AA0F-C1C53D9C6FF2}"/>
              </a:ext>
            </a:extLst>
          </p:cNvPr>
          <p:cNvSpPr txBox="1"/>
          <p:nvPr/>
        </p:nvSpPr>
        <p:spPr>
          <a:xfrm>
            <a:off x="585117" y="370724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팀스터디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4"/>
              </a:rPr>
              <a:t>https://elicesupporters.gitbook.io/support/3/undefined-6/1-1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45719-9AD7-4F2F-B87A-325ED943F875}"/>
              </a:ext>
            </a:extLst>
          </p:cNvPr>
          <p:cNvSpPr txBox="1"/>
          <p:nvPr/>
        </p:nvSpPr>
        <p:spPr>
          <a:xfrm>
            <a:off x="585117" y="42063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공부순서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5"/>
              </a:rPr>
              <a:t>https://gomcine.tistory.com/entry/</a:t>
            </a:r>
            <a:r>
              <a:rPr lang="ko-KR" altLang="en-US">
                <a:hlinkClick r:id="rId5"/>
              </a:rPr>
              <a:t>머신러닝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공부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순서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및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방법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강의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정리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376A4-A9AF-475E-ABA1-5C93F992F822}"/>
              </a:ext>
            </a:extLst>
          </p:cNvPr>
          <p:cNvSpPr txBox="1"/>
          <p:nvPr/>
        </p:nvSpPr>
        <p:spPr>
          <a:xfrm>
            <a:off x="585117" y="17670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6"/>
              </a:rPr>
              <a:t>https://post.naver.com/viewer/postView.nhn?volumeNo=24627826&amp;memberNo=42458017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C0C12-E79A-4357-8892-690D2FAFE7BD}"/>
              </a:ext>
            </a:extLst>
          </p:cNvPr>
          <p:cNvSpPr txBox="1"/>
          <p:nvPr/>
        </p:nvSpPr>
        <p:spPr>
          <a:xfrm>
            <a:off x="585117" y="22121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7"/>
              </a:rPr>
              <a:t>https://mainia.tistory.com/5842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BFADC-4459-404F-A477-24601DC35D05}"/>
              </a:ext>
            </a:extLst>
          </p:cNvPr>
          <p:cNvSpPr txBox="1"/>
          <p:nvPr/>
        </p:nvSpPr>
        <p:spPr>
          <a:xfrm>
            <a:off x="585117" y="2644763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7"/>
              </a:rPr>
              <a:t>https://mainia.tistory.com/5842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92DF2-1272-4797-9298-08DB96341B4D}"/>
              </a:ext>
            </a:extLst>
          </p:cNvPr>
          <p:cNvSpPr txBox="1"/>
          <p:nvPr/>
        </p:nvSpPr>
        <p:spPr>
          <a:xfrm>
            <a:off x="585117" y="4639371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역사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8"/>
              </a:rPr>
              <a:t>https://bioinfo0421.tistory.com/217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9DA3F-D78D-462C-BC97-76DAF2719F45}"/>
              </a:ext>
            </a:extLst>
          </p:cNvPr>
          <p:cNvSpPr txBox="1"/>
          <p:nvPr/>
        </p:nvSpPr>
        <p:spPr>
          <a:xfrm>
            <a:off x="585117" y="625793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모두의 연구소 자료 모음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9"/>
              </a:rPr>
              <a:t>https://github.com/modulabs/modu-awesome-lists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647AC-8846-4759-BA93-5EEE95968B96}"/>
              </a:ext>
            </a:extLst>
          </p:cNvPr>
          <p:cNvSpPr txBox="1"/>
          <p:nvPr/>
        </p:nvSpPr>
        <p:spPr>
          <a:xfrm>
            <a:off x="585117" y="497385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토닥토닥 파이썬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0"/>
              </a:rPr>
              <a:t>https://wikidocs.net/41841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F13CD0-2ED3-4223-9693-597A6E66B941}"/>
              </a:ext>
            </a:extLst>
          </p:cNvPr>
          <p:cNvSpPr txBox="1"/>
          <p:nvPr/>
        </p:nvSpPr>
        <p:spPr>
          <a:xfrm>
            <a:off x="585117" y="53431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 이후 데이터 중요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1"/>
              </a:rPr>
              <a:t>https://dbr.donga.com/article/view/1303/article_no/9367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872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초등 수업에도 인공지능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...'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선생님은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AI' [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목포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MBC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뉴스데스크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]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2"/>
              </a:rPr>
              <a:t>https://www.youtube.com/watch?v=E2Y-6sQjpH8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63ECF-214C-41A0-9813-BBC72A2FF28A}"/>
              </a:ext>
            </a:extLst>
          </p:cNvPr>
          <p:cNvSpPr txBox="1"/>
          <p:nvPr/>
        </p:nvSpPr>
        <p:spPr>
          <a:xfrm>
            <a:off x="585117" y="321928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vlog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3"/>
              </a:rPr>
              <a:t>https://dataitgirls2.github.io/tutorial/Tutorial_180705_PythonReview_Lamda.html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D0E97-19EB-492E-AA0F-C1C53D9C6FF2}"/>
              </a:ext>
            </a:extLst>
          </p:cNvPr>
          <p:cNvSpPr txBox="1"/>
          <p:nvPr/>
        </p:nvSpPr>
        <p:spPr>
          <a:xfrm>
            <a:off x="585117" y="370724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팀스터디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4"/>
              </a:rPr>
              <a:t>https://elicesupporters.gitbook.io/support/3/undefined-6/1-1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45719-9AD7-4F2F-B87A-325ED943F875}"/>
              </a:ext>
            </a:extLst>
          </p:cNvPr>
          <p:cNvSpPr txBox="1"/>
          <p:nvPr/>
        </p:nvSpPr>
        <p:spPr>
          <a:xfrm>
            <a:off x="585117" y="42063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공부순서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5"/>
              </a:rPr>
              <a:t>https://gomcine.tistory.com/entry/</a:t>
            </a:r>
            <a:r>
              <a:rPr lang="ko-KR" altLang="en-US">
                <a:hlinkClick r:id="rId5"/>
              </a:rPr>
              <a:t>머신러닝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공부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순서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및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방법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강의</a:t>
            </a:r>
            <a:r>
              <a:rPr lang="en-US" altLang="ko-KR">
                <a:hlinkClick r:id="rId5"/>
              </a:rPr>
              <a:t>-</a:t>
            </a:r>
            <a:r>
              <a:rPr lang="ko-KR" altLang="en-US">
                <a:hlinkClick r:id="rId5"/>
              </a:rPr>
              <a:t>정리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376A4-A9AF-475E-ABA1-5C93F992F822}"/>
              </a:ext>
            </a:extLst>
          </p:cNvPr>
          <p:cNvSpPr txBox="1"/>
          <p:nvPr/>
        </p:nvSpPr>
        <p:spPr>
          <a:xfrm>
            <a:off x="585117" y="17670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6"/>
              </a:rPr>
              <a:t>https://post.naver.com/viewer/postView.nhn?volumeNo=24627826&amp;memberNo=42458017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C0C12-E79A-4357-8892-690D2FAFE7BD}"/>
              </a:ext>
            </a:extLst>
          </p:cNvPr>
          <p:cNvSpPr txBox="1"/>
          <p:nvPr/>
        </p:nvSpPr>
        <p:spPr>
          <a:xfrm>
            <a:off x="585117" y="22121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7"/>
              </a:rPr>
              <a:t>https://mainia.tistory.com/5842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BFADC-4459-404F-A477-24601DC35D05}"/>
              </a:ext>
            </a:extLst>
          </p:cNvPr>
          <p:cNvSpPr txBox="1"/>
          <p:nvPr/>
        </p:nvSpPr>
        <p:spPr>
          <a:xfrm>
            <a:off x="585117" y="2644763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7"/>
              </a:rPr>
              <a:t>https://mainia.tistory.com/5842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92DF2-1272-4797-9298-08DB96341B4D}"/>
              </a:ext>
            </a:extLst>
          </p:cNvPr>
          <p:cNvSpPr txBox="1"/>
          <p:nvPr/>
        </p:nvSpPr>
        <p:spPr>
          <a:xfrm>
            <a:off x="585117" y="4639371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역사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8"/>
              </a:rPr>
              <a:t>https://bioinfo0421.tistory.com/217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9DA3F-D78D-462C-BC97-76DAF2719F45}"/>
              </a:ext>
            </a:extLst>
          </p:cNvPr>
          <p:cNvSpPr txBox="1"/>
          <p:nvPr/>
        </p:nvSpPr>
        <p:spPr>
          <a:xfrm>
            <a:off x="585117" y="625793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모두의 연구소 자료 모음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9"/>
              </a:rPr>
              <a:t>https://github.com/modulabs/modu-awesome-lists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647AC-8846-4759-BA93-5EEE95968B96}"/>
              </a:ext>
            </a:extLst>
          </p:cNvPr>
          <p:cNvSpPr txBox="1"/>
          <p:nvPr/>
        </p:nvSpPr>
        <p:spPr>
          <a:xfrm>
            <a:off x="585117" y="497385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토닥토닥 파이썬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0"/>
              </a:rPr>
              <a:t>https://wikidocs.net/41841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F13CD0-2ED3-4223-9693-597A6E66B941}"/>
              </a:ext>
            </a:extLst>
          </p:cNvPr>
          <p:cNvSpPr txBox="1"/>
          <p:nvPr/>
        </p:nvSpPr>
        <p:spPr>
          <a:xfrm>
            <a:off x="585117" y="53431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 이후 데이터 중요 </a:t>
            </a:r>
            <a:r>
              <a:rPr lang="en-US" altLang="ko-KR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>
                <a:hlinkClick r:id="rId11"/>
              </a:rPr>
              <a:t>https://dbr.donga.com/article/view/1303/article_no/9367</a:t>
            </a:r>
            <a:r>
              <a:rPr lang="en-US" altLang="ko-KR"/>
              <a:t>)</a:t>
            </a:r>
            <a:endParaRPr lang="en-US" altLang="ko-KR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92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741115" y="2705725"/>
            <a:ext cx="2709780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여기까지</a:t>
            </a:r>
            <a:endParaRPr lang="en-US" altLang="ko-KR" sz="440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en-US" altLang="ko-KR" sz="4400">
                <a:latin typeface="CookieRun Bold" panose="020B0600000101010101" pitchFamily="50" charset="-127"/>
                <a:ea typeface="CookieRun Bold" panose="020B0600000101010101" pitchFamily="50" charset="-127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0544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09" y="355002"/>
            <a:ext cx="1069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 Pipeline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사례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#1/4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44865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https://eng.uber.com/michelangelo-model-representation/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324D75-2302-4F66-9197-037A23FE09D0}"/>
              </a:ext>
            </a:extLst>
          </p:cNvPr>
          <p:cNvSpPr txBox="1"/>
          <p:nvPr/>
        </p:nvSpPr>
        <p:spPr>
          <a:xfrm>
            <a:off x="225909" y="6061939"/>
            <a:ext cx="663675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https://odsc.com/blog/automating-data-wrangling-the-next-machine-learning-frontier/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48BA48-4903-42C8-A59A-653480996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50" y="4281852"/>
            <a:ext cx="5734575" cy="17668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D4A232-4DF9-45CF-9218-1A5326CDB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050" y="1305323"/>
            <a:ext cx="5734575" cy="28184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4795E5-DF74-4DAB-AF4A-DFEFA4A3E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28" y="2174903"/>
            <a:ext cx="5870093" cy="13408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6C6964-EF79-4DEE-A198-2ECDE10978DC}"/>
              </a:ext>
            </a:extLst>
          </p:cNvPr>
          <p:cNvSpPr txBox="1"/>
          <p:nvPr/>
        </p:nvSpPr>
        <p:spPr>
          <a:xfrm>
            <a:off x="240328" y="5819821"/>
            <a:ext cx="572143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7"/>
              </a:rPr>
              <a:t>https://syncedreview.com/2019/05/21/ai-designing-ai-an-automl-review/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A85196-8FF9-41A1-8728-27BBB47FD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328" y="3861336"/>
            <a:ext cx="5870093" cy="16499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3F513E-AB72-4882-A3E9-745A0F39B71D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각자 다들 조금씩 다른 표현을 가지고 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1987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09" y="355002"/>
            <a:ext cx="1069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 Pipeline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사례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#2/4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426486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https://datatonic.com/insights/machine-learning-optimisation-gcp-intel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324D75-2302-4F66-9197-037A23FE09D0}"/>
              </a:ext>
            </a:extLst>
          </p:cNvPr>
          <p:cNvSpPr txBox="1"/>
          <p:nvPr/>
        </p:nvSpPr>
        <p:spPr>
          <a:xfrm>
            <a:off x="225909" y="5824548"/>
            <a:ext cx="783740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https://deeplearn.org/arxiv/79212/automated-machine-learning:-state-of-the-art-and-open-challenges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C6964-EF79-4DEE-A198-2ECDE10978DC}"/>
              </a:ext>
            </a:extLst>
          </p:cNvPr>
          <p:cNvSpPr txBox="1"/>
          <p:nvPr/>
        </p:nvSpPr>
        <p:spPr>
          <a:xfrm>
            <a:off x="240328" y="5582430"/>
            <a:ext cx="4152099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4"/>
              </a:rPr>
              <a:t>https://www.simplilearn.com/spark-algorithm-tutorial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F513E-AB72-4882-A3E9-745A0F39B71D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비슷한 의미를 갖지만 단계들이 조금씩 다르다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9AE5D-7673-48C7-8227-3834DBC0C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25" y="2171168"/>
            <a:ext cx="6096000" cy="1212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A2B141-9B8D-4B65-AD17-7E557E9AE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26" y="3872118"/>
            <a:ext cx="6096000" cy="12019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06D32D-1697-4E6E-AA22-6EA6273EE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941" y="2045293"/>
            <a:ext cx="5201414" cy="12181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9A87E7-C1A2-4B35-9DED-A770754E6C2E}"/>
              </a:ext>
            </a:extLst>
          </p:cNvPr>
          <p:cNvSpPr txBox="1"/>
          <p:nvPr/>
        </p:nvSpPr>
        <p:spPr>
          <a:xfrm>
            <a:off x="240328" y="6066666"/>
            <a:ext cx="595387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8"/>
              </a:rPr>
              <a:t>https://www.oreilly.com/library/view/the-path-to/9781492042884/ch07.html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81313E-DE34-4364-8388-D426AAD8EC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0940" y="3689012"/>
            <a:ext cx="5285141" cy="20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09" y="355002"/>
            <a:ext cx="1069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 Pipeline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사례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#3/4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943880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https://cloud.google.com/solutions/machine-learning/mlops-continuous-delivery-and-automation-pipelines-in-machine-learning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C6964-EF79-4DEE-A198-2ECDE10978DC}"/>
              </a:ext>
            </a:extLst>
          </p:cNvPr>
          <p:cNvSpPr txBox="1"/>
          <p:nvPr/>
        </p:nvSpPr>
        <p:spPr>
          <a:xfrm>
            <a:off x="240328" y="5837405"/>
            <a:ext cx="928331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https://www.ibm.com/support/producthub/icpdata/docs/content/SSQNUZ_current/wsj/analyze-data/ml-overview_local.html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F513E-AB72-4882-A3E9-745A0F39B71D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정확한 하나의 프로세스가 있는 것이 아니기에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나름 정의하여야 할 것으로 보인다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9A87E7-C1A2-4B35-9DED-A770754E6C2E}"/>
              </a:ext>
            </a:extLst>
          </p:cNvPr>
          <p:cNvSpPr txBox="1"/>
          <p:nvPr/>
        </p:nvSpPr>
        <p:spPr>
          <a:xfrm>
            <a:off x="240328" y="6066666"/>
            <a:ext cx="696697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4"/>
              </a:rPr>
              <a:t>https://towardsdatascience.com/not-yet-another-article-on-machine-learning-e67f8812ba86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414CA7-38E6-4E03-853B-131A4FD46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0" y="2046597"/>
            <a:ext cx="5585806" cy="1485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13DCA0-6A6D-4109-A2BC-997721194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875" y="1594530"/>
            <a:ext cx="5988622" cy="4240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45584E-D569-49B0-ABAF-FECE26921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503" y="3891633"/>
            <a:ext cx="5585806" cy="17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1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09" y="355002"/>
            <a:ext cx="1069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 Pipeline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사례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#4/4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12351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https://www.slideshare.net/zzonee/2018-pycon-kr-data-feature/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C6964-EF79-4DEE-A198-2ECDE10978DC}"/>
              </a:ext>
            </a:extLst>
          </p:cNvPr>
          <p:cNvSpPr txBox="1"/>
          <p:nvPr/>
        </p:nvSpPr>
        <p:spPr>
          <a:xfrm>
            <a:off x="240328" y="5705520"/>
            <a:ext cx="6458819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https://heartbeat.fritz.ai/automl-the-next-wave-of-machine-learning-5494baac615f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F513E-AB72-4882-A3E9-745A0F39B71D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어느 정도 유사하기에 실제 진행하는 워크플로우를 고려하여 나름 정의해볼 수 있을 것으로 보인다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4B113-9949-4401-97DD-C6AAAF9A85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9D9D9"/>
              </a:clrFrom>
              <a:clrTo>
                <a:srgbClr val="D9D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346" y="2630518"/>
            <a:ext cx="5481540" cy="2053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62BC13-8B1E-4E99-A6D8-2A671307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523" y="2291125"/>
            <a:ext cx="5601131" cy="2676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922457-14D4-4AC0-BA8D-38E51F188DCE}"/>
              </a:ext>
            </a:extLst>
          </p:cNvPr>
          <p:cNvSpPr txBox="1"/>
          <p:nvPr/>
        </p:nvSpPr>
        <p:spPr>
          <a:xfrm>
            <a:off x="240327" y="6010555"/>
            <a:ext cx="4974439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6"/>
              </a:rPr>
              <a:t>https://www.slideshare.net/AxeldeRomblay/mlbox-082-178177773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9668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7722</TotalTime>
  <Words>3041</Words>
  <Application>Microsoft Office PowerPoint</Application>
  <PresentationFormat>와이드스크린</PresentationFormat>
  <Paragraphs>486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4" baseType="lpstr">
      <vt:lpstr>CookieRun Black</vt:lpstr>
      <vt:lpstr>D2Coding</vt:lpstr>
      <vt:lpstr>맑은 고딕</vt:lpstr>
      <vt:lpstr>런닝맨 전소민체</vt:lpstr>
      <vt:lpstr>CookieRun Bold</vt:lpstr>
      <vt:lpstr>Arial</vt:lpstr>
      <vt:lpstr>Soul 스케치</vt:lpstr>
      <vt:lpstr>Soul 타이틀</vt:lpstr>
      <vt:lpstr>Office 테마</vt:lpstr>
      <vt:lpstr>AI / ML 1st Step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yw419</dc:creator>
  <cp:lastModifiedBy>재규 박</cp:lastModifiedBy>
  <cp:revision>249</cp:revision>
  <dcterms:created xsi:type="dcterms:W3CDTF">2019-11-16T09:30:13Z</dcterms:created>
  <dcterms:modified xsi:type="dcterms:W3CDTF">2020-01-29T15:21:56Z</dcterms:modified>
</cp:coreProperties>
</file>